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4" r:id="rId2"/>
  </p:sldMasterIdLst>
  <p:notesMasterIdLst>
    <p:notesMasterId r:id="rId91"/>
  </p:notesMasterIdLst>
  <p:sldIdLst>
    <p:sldId id="256" r:id="rId3"/>
    <p:sldId id="260" r:id="rId4"/>
    <p:sldId id="257" r:id="rId5"/>
    <p:sldId id="288" r:id="rId6"/>
    <p:sldId id="261" r:id="rId7"/>
    <p:sldId id="283" r:id="rId8"/>
    <p:sldId id="259" r:id="rId9"/>
    <p:sldId id="262" r:id="rId10"/>
    <p:sldId id="279" r:id="rId11"/>
    <p:sldId id="280" r:id="rId12"/>
    <p:sldId id="286" r:id="rId13"/>
    <p:sldId id="278" r:id="rId14"/>
    <p:sldId id="281" r:id="rId15"/>
    <p:sldId id="287" r:id="rId16"/>
    <p:sldId id="277" r:id="rId17"/>
    <p:sldId id="290" r:id="rId18"/>
    <p:sldId id="305" r:id="rId19"/>
    <p:sldId id="306" r:id="rId20"/>
    <p:sldId id="291" r:id="rId21"/>
    <p:sldId id="292" r:id="rId22"/>
    <p:sldId id="294" r:id="rId23"/>
    <p:sldId id="296" r:id="rId24"/>
    <p:sldId id="295" r:id="rId25"/>
    <p:sldId id="263" r:id="rId26"/>
    <p:sldId id="302" r:id="rId27"/>
    <p:sldId id="303" r:id="rId28"/>
    <p:sldId id="307" r:id="rId29"/>
    <p:sldId id="308" r:id="rId30"/>
    <p:sldId id="309" r:id="rId31"/>
    <p:sldId id="311" r:id="rId32"/>
    <p:sldId id="304" r:id="rId33"/>
    <p:sldId id="310" r:id="rId34"/>
    <p:sldId id="264" r:id="rId35"/>
    <p:sldId id="312" r:id="rId36"/>
    <p:sldId id="297" r:id="rId37"/>
    <p:sldId id="298" r:id="rId38"/>
    <p:sldId id="313" r:id="rId39"/>
    <p:sldId id="299" r:id="rId40"/>
    <p:sldId id="300" r:id="rId41"/>
    <p:sldId id="314" r:id="rId42"/>
    <p:sldId id="321" r:id="rId43"/>
    <p:sldId id="322" r:id="rId44"/>
    <p:sldId id="323" r:id="rId45"/>
    <p:sldId id="324" r:id="rId46"/>
    <p:sldId id="320" r:id="rId47"/>
    <p:sldId id="325" r:id="rId48"/>
    <p:sldId id="326" r:id="rId49"/>
    <p:sldId id="316" r:id="rId50"/>
    <p:sldId id="276" r:id="rId51"/>
    <p:sldId id="330" r:id="rId52"/>
    <p:sldId id="331" r:id="rId53"/>
    <p:sldId id="332" r:id="rId54"/>
    <p:sldId id="327" r:id="rId55"/>
    <p:sldId id="317" r:id="rId56"/>
    <p:sldId id="328" r:id="rId57"/>
    <p:sldId id="329" r:id="rId58"/>
    <p:sldId id="301" r:id="rId59"/>
    <p:sldId id="315" r:id="rId60"/>
    <p:sldId id="318" r:id="rId61"/>
    <p:sldId id="319" r:id="rId62"/>
    <p:sldId id="333" r:id="rId63"/>
    <p:sldId id="337" r:id="rId64"/>
    <p:sldId id="338" r:id="rId65"/>
    <p:sldId id="339" r:id="rId66"/>
    <p:sldId id="340" r:id="rId67"/>
    <p:sldId id="341" r:id="rId68"/>
    <p:sldId id="342" r:id="rId69"/>
    <p:sldId id="346" r:id="rId70"/>
    <p:sldId id="343" r:id="rId71"/>
    <p:sldId id="344" r:id="rId72"/>
    <p:sldId id="345" r:id="rId73"/>
    <p:sldId id="347" r:id="rId74"/>
    <p:sldId id="348" r:id="rId75"/>
    <p:sldId id="349" r:id="rId76"/>
    <p:sldId id="350" r:id="rId77"/>
    <p:sldId id="351" r:id="rId78"/>
    <p:sldId id="353" r:id="rId79"/>
    <p:sldId id="354" r:id="rId80"/>
    <p:sldId id="355" r:id="rId81"/>
    <p:sldId id="356" r:id="rId82"/>
    <p:sldId id="335" r:id="rId83"/>
    <p:sldId id="358" r:id="rId84"/>
    <p:sldId id="359" r:id="rId85"/>
    <p:sldId id="360" r:id="rId86"/>
    <p:sldId id="361" r:id="rId87"/>
    <p:sldId id="334" r:id="rId88"/>
    <p:sldId id="357" r:id="rId89"/>
    <p:sldId id="258" r:id="rId9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5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36A"/>
    <a:srgbClr val="B43500"/>
    <a:srgbClr val="E2E1E6"/>
    <a:srgbClr val="D9EDCB"/>
    <a:srgbClr val="B24100"/>
    <a:srgbClr val="B04D00"/>
    <a:srgbClr val="AB6A00"/>
    <a:srgbClr val="AE5B00"/>
    <a:srgbClr val="AD7E21"/>
    <a:srgbClr val="AE935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9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2" y="372"/>
      </p:cViewPr>
      <p:guideLst>
        <p:guide orient="horz" pos="2115"/>
        <p:guide pos="5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72106-5324-7846-9F83-BCC8439367A9}" type="doc">
      <dgm:prSet loTypeId="urn:microsoft.com/office/officeart/2005/8/layout/hProcess9" loCatId="" qsTypeId="urn:microsoft.com/office/officeart/2005/8/quickstyle/simple1" qsCatId="simple" csTypeId="urn:microsoft.com/office/officeart/2005/8/colors/colorful1" csCatId="colorful" phldr="1"/>
      <dgm:spPr/>
    </dgm:pt>
    <dgm:pt modelId="{0F1369EC-3ABA-8B4A-B4F3-2596B6743B06}">
      <dgm:prSet phldrT="[Text]" custT="1"/>
      <dgm:spPr>
        <a:ln>
          <a:noFill/>
        </a:ln>
      </dgm:spPr>
      <dgm:t>
        <a:bodyPr lIns="36000" tIns="36000" rIns="36000" bIns="36000"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Apresentação das </a:t>
          </a:r>
          <a:r>
            <a:rPr lang="pt-BR" sz="1600" b="1" noProof="0" dirty="0">
              <a:latin typeface="Arial" panose="020B0604020202020204" pitchFamily="34" charset="0"/>
              <a:cs typeface="Arial" panose="020B0604020202020204" pitchFamily="34" charset="0"/>
            </a:rPr>
            <a:t>questões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noProof="0" dirty="0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noProof="0" dirty="0">
              <a:latin typeface="Arial" panose="020B0604020202020204" pitchFamily="34" charset="0"/>
              <a:cs typeface="Arial" panose="020B0604020202020204" pitchFamily="34" charset="0"/>
            </a:rPr>
            <a:t>problemas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pt-PT" sz="1600" b="1" noProof="0" dirty="0">
              <a:latin typeface="Arial" panose="020B0604020202020204" pitchFamily="34" charset="0"/>
              <a:cs typeface="Arial" panose="020B0604020202020204" pitchFamily="34" charset="0"/>
            </a:rPr>
            <a:t>compreensão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contexto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C366A3-4DDE-CD4A-B893-FED10D1E1A94}" type="parTrans" cxnId="{042BA148-5DEF-B54E-9918-D4620FFBB33A}">
      <dgm:prSet/>
      <dgm:spPr/>
      <dgm:t>
        <a:bodyPr/>
        <a:lstStyle/>
        <a:p>
          <a:endParaRPr lang="en-US"/>
        </a:p>
      </dgm:t>
    </dgm:pt>
    <dgm:pt modelId="{1B23C393-9DC5-1A4E-86F0-CF7A93EF57D0}" type="sibTrans" cxnId="{042BA148-5DEF-B54E-9918-D4620FFBB33A}">
      <dgm:prSet/>
      <dgm:spPr/>
      <dgm:t>
        <a:bodyPr/>
        <a:lstStyle/>
        <a:p>
          <a:endParaRPr lang="en-US"/>
        </a:p>
      </dgm:t>
    </dgm:pt>
    <dgm:pt modelId="{A3CB573D-0069-CF4F-B9C3-A98062B4DFC8}">
      <dgm:prSet phldrT="[Text]" custT="1"/>
      <dgm:spPr>
        <a:solidFill>
          <a:schemeClr val="bg2">
            <a:lumMod val="50000"/>
          </a:schemeClr>
        </a:solidFill>
        <a:ln>
          <a:noFill/>
        </a:ln>
      </dgm:spPr>
      <dgm:t>
        <a:bodyPr lIns="36000" tIns="36000" rIns="36000" bIns="3600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Troca</a:t>
          </a:r>
          <a:r>
            <a: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experiências</a:t>
          </a:r>
          <a:r>
            <a: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sobre</a:t>
          </a:r>
          <a:r>
            <a: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o </a:t>
          </a: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tema</a:t>
          </a:r>
          <a:endParaRPr lang="en-US" sz="16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E640AF5-4ACD-A847-8282-CBAB857B6D69}" type="parTrans" cxnId="{5C0CE01C-F260-B141-A9EA-B9B477D3D4F6}">
      <dgm:prSet/>
      <dgm:spPr/>
      <dgm:t>
        <a:bodyPr/>
        <a:lstStyle/>
        <a:p>
          <a:endParaRPr lang="en-US"/>
        </a:p>
      </dgm:t>
    </dgm:pt>
    <dgm:pt modelId="{4385C8FD-8644-DC40-9064-4C738B626C4A}" type="sibTrans" cxnId="{5C0CE01C-F260-B141-A9EA-B9B477D3D4F6}">
      <dgm:prSet/>
      <dgm:spPr/>
      <dgm:t>
        <a:bodyPr/>
        <a:lstStyle/>
        <a:p>
          <a:endParaRPr lang="en-US"/>
        </a:p>
      </dgm:t>
    </dgm:pt>
    <dgm:pt modelId="{DA3D1670-9888-C34C-BA08-075398B4D938}">
      <dgm:prSet phldrT="[Text]" custT="1"/>
      <dgm:spPr>
        <a:ln>
          <a:noFill/>
        </a:ln>
      </dgm:spPr>
      <dgm:t>
        <a:bodyPr lIns="36000" tIns="36000" rIns="36000" bIns="36000"/>
        <a:lstStyle/>
        <a:p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Incorporação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responsabilidade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“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entrando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modo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cidadão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”</a:t>
          </a:r>
        </a:p>
      </dgm:t>
    </dgm:pt>
    <dgm:pt modelId="{F3774887-ADDA-5F42-A4CA-50E3107F28F6}" type="parTrans" cxnId="{BF05EE42-A820-4645-A2C7-A2FAA593579E}">
      <dgm:prSet/>
      <dgm:spPr/>
      <dgm:t>
        <a:bodyPr/>
        <a:lstStyle/>
        <a:p>
          <a:endParaRPr lang="en-US"/>
        </a:p>
      </dgm:t>
    </dgm:pt>
    <dgm:pt modelId="{D349E408-A7FD-BA45-88B8-17A22234C9A2}" type="sibTrans" cxnId="{BF05EE42-A820-4645-A2C7-A2FAA593579E}">
      <dgm:prSet/>
      <dgm:spPr/>
      <dgm:t>
        <a:bodyPr/>
        <a:lstStyle/>
        <a:p>
          <a:endParaRPr lang="en-US"/>
        </a:p>
      </dgm:t>
    </dgm:pt>
    <dgm:pt modelId="{D04582B2-CC87-9E40-A5BD-CE6DC36A5238}">
      <dgm:prSet phldrT="[Text]"/>
      <dgm:spPr>
        <a:solidFill>
          <a:schemeClr val="accent1"/>
        </a:solidFill>
        <a:ln>
          <a:noFill/>
        </a:ln>
      </dgm:spPr>
      <dgm:t>
        <a:bodyPr lIns="36000" tIns="36000" rIns="36000" bIns="36000"/>
        <a:lstStyle/>
        <a:p>
          <a:r>
            <a:rPr lang="en-US" b="1" i="0" dirty="0" err="1">
              <a:latin typeface="Arial" panose="020B0604020202020204" pitchFamily="34" charset="0"/>
              <a:cs typeface="Arial" panose="020B0604020202020204" pitchFamily="34" charset="0"/>
            </a:rPr>
            <a:t>Argumentação</a:t>
          </a:r>
          <a:endParaRPr lang="en-US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E6E452-63AD-DC42-AA3C-7E9AB6F4CE0D}" type="sibTrans" cxnId="{18E0A9AD-E370-E849-B62D-7E1B3AFE3D24}">
      <dgm:prSet/>
      <dgm:spPr/>
      <dgm:t>
        <a:bodyPr/>
        <a:lstStyle/>
        <a:p>
          <a:endParaRPr lang="en-US"/>
        </a:p>
      </dgm:t>
    </dgm:pt>
    <dgm:pt modelId="{609FD747-CC3C-6149-8096-3CDF529701BC}" type="parTrans" cxnId="{18E0A9AD-E370-E849-B62D-7E1B3AFE3D24}">
      <dgm:prSet/>
      <dgm:spPr/>
      <dgm:t>
        <a:bodyPr/>
        <a:lstStyle/>
        <a:p>
          <a:endParaRPr lang="en-US"/>
        </a:p>
      </dgm:t>
    </dgm:pt>
    <dgm:pt modelId="{1DAE4ED4-3385-C44A-BAF3-15B360422FCA}">
      <dgm:prSet phldrT="[Text]" custT="1"/>
      <dgm:spPr>
        <a:solidFill>
          <a:schemeClr val="accent6"/>
        </a:solidFill>
        <a:ln>
          <a:noFill/>
        </a:ln>
      </dgm:spPr>
      <dgm:t>
        <a:bodyPr lIns="36000" tIns="36000" rIns="36000" bIns="36000"/>
        <a:lstStyle/>
        <a:p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Convergência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identificação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pontos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sem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consenso</a:t>
          </a:r>
          <a:endParaRPr lang="en-US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975CD87-9D35-4949-BD39-4F6CCC1E6102}" type="parTrans" cxnId="{41899FC7-C736-D84F-8D47-B250E044F9CC}">
      <dgm:prSet/>
      <dgm:spPr/>
      <dgm:t>
        <a:bodyPr/>
        <a:lstStyle/>
        <a:p>
          <a:endParaRPr lang="en-US"/>
        </a:p>
      </dgm:t>
    </dgm:pt>
    <dgm:pt modelId="{D3F0E36A-2203-5848-AEF5-ABE5A85B18A8}" type="sibTrans" cxnId="{41899FC7-C736-D84F-8D47-B250E044F9CC}">
      <dgm:prSet/>
      <dgm:spPr/>
      <dgm:t>
        <a:bodyPr/>
        <a:lstStyle/>
        <a:p>
          <a:endParaRPr lang="en-US"/>
        </a:p>
      </dgm:t>
    </dgm:pt>
    <dgm:pt modelId="{E80A42B3-1C9A-3745-8BD4-7A820916EFA9}">
      <dgm:prSet phldrT="[Text]" custT="1"/>
      <dgm:spPr>
        <a:solidFill>
          <a:srgbClr val="C00000"/>
        </a:solidFill>
        <a:ln>
          <a:noFill/>
        </a:ln>
      </dgm:spPr>
      <dgm:t>
        <a:bodyPr lIns="36000" tIns="36000" rIns="36000" bIns="3600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Elaboração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do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resultado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da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deliberação</a:t>
          </a:r>
          <a:endParaRPr lang="en-US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6D7B144-61D8-0A44-9A33-E66D47377E4B}" type="parTrans" cxnId="{FEB29465-CF0A-6746-BAE1-2B85A009B7E1}">
      <dgm:prSet/>
      <dgm:spPr/>
      <dgm:t>
        <a:bodyPr/>
        <a:lstStyle/>
        <a:p>
          <a:endParaRPr lang="en-US"/>
        </a:p>
      </dgm:t>
    </dgm:pt>
    <dgm:pt modelId="{220BC1B5-FAE2-DE4E-8ACE-6340DF3FFD02}" type="sibTrans" cxnId="{FEB29465-CF0A-6746-BAE1-2B85A009B7E1}">
      <dgm:prSet/>
      <dgm:spPr/>
      <dgm:t>
        <a:bodyPr/>
        <a:lstStyle/>
        <a:p>
          <a:endParaRPr lang="en-US"/>
        </a:p>
      </dgm:t>
    </dgm:pt>
    <dgm:pt modelId="{7F50633C-F830-9841-AA6B-0C78F06B8565}" type="pres">
      <dgm:prSet presAssocID="{BD772106-5324-7846-9F83-BCC8439367A9}" presName="CompostProcess" presStyleCnt="0">
        <dgm:presLayoutVars>
          <dgm:dir/>
          <dgm:resizeHandles val="exact"/>
        </dgm:presLayoutVars>
      </dgm:prSet>
      <dgm:spPr/>
    </dgm:pt>
    <dgm:pt modelId="{8F11EE2D-6777-F444-A1E6-395F5AD2D790}" type="pres">
      <dgm:prSet presAssocID="{BD772106-5324-7846-9F83-BCC8439367A9}" presName="arrow" presStyleLbl="bgShp" presStyleIdx="0" presStyleCnt="1" custScaleX="108034"/>
      <dgm:spPr>
        <a:gradFill flip="none" rotWithShape="0">
          <a:gsLst>
            <a:gs pos="0">
              <a:srgbClr val="D1253B">
                <a:tint val="66000"/>
                <a:satMod val="160000"/>
              </a:srgbClr>
            </a:gs>
            <a:gs pos="50000">
              <a:srgbClr val="D1253B">
                <a:tint val="44500"/>
                <a:satMod val="160000"/>
              </a:srgbClr>
            </a:gs>
            <a:gs pos="100000">
              <a:srgbClr val="D1253B">
                <a:tint val="23500"/>
                <a:satMod val="160000"/>
              </a:srgbClr>
            </a:gs>
          </a:gsLst>
          <a:lin ang="10800000" scaled="1"/>
          <a:tileRect/>
        </a:gradFill>
      </dgm:spPr>
    </dgm:pt>
    <dgm:pt modelId="{CA73FFDC-D90C-554F-BAA8-9B79C864CA0A}" type="pres">
      <dgm:prSet presAssocID="{BD772106-5324-7846-9F83-BCC8439367A9}" presName="linearProcess" presStyleCnt="0"/>
      <dgm:spPr/>
    </dgm:pt>
    <dgm:pt modelId="{D969F32D-4264-1743-89B9-1131FECCA55F}" type="pres">
      <dgm:prSet presAssocID="{0F1369EC-3ABA-8B4A-B4F3-2596B6743B06}" presName="textNode" presStyleLbl="node1" presStyleIdx="0" presStyleCnt="6">
        <dgm:presLayoutVars>
          <dgm:bulletEnabled val="1"/>
        </dgm:presLayoutVars>
      </dgm:prSet>
      <dgm:spPr/>
    </dgm:pt>
    <dgm:pt modelId="{4BCCAF49-8EB7-FF47-8191-917A71C76CA9}" type="pres">
      <dgm:prSet presAssocID="{1B23C393-9DC5-1A4E-86F0-CF7A93EF57D0}" presName="sibTrans" presStyleCnt="0"/>
      <dgm:spPr/>
    </dgm:pt>
    <dgm:pt modelId="{8D7815FA-EFCD-8C42-B6CD-BC5924384FFA}" type="pres">
      <dgm:prSet presAssocID="{A3CB573D-0069-CF4F-B9C3-A98062B4DFC8}" presName="textNode" presStyleLbl="node1" presStyleIdx="1" presStyleCnt="6">
        <dgm:presLayoutVars>
          <dgm:bulletEnabled val="1"/>
        </dgm:presLayoutVars>
      </dgm:prSet>
      <dgm:spPr/>
    </dgm:pt>
    <dgm:pt modelId="{5C517EA5-A6C4-BA4A-A6B3-11A83AC23062}" type="pres">
      <dgm:prSet presAssocID="{4385C8FD-8644-DC40-9064-4C738B626C4A}" presName="sibTrans" presStyleCnt="0"/>
      <dgm:spPr/>
    </dgm:pt>
    <dgm:pt modelId="{44060F67-72C5-454A-B02B-AACF3C9849DE}" type="pres">
      <dgm:prSet presAssocID="{DA3D1670-9888-C34C-BA08-075398B4D938}" presName="textNode" presStyleLbl="node1" presStyleIdx="2" presStyleCnt="6">
        <dgm:presLayoutVars>
          <dgm:bulletEnabled val="1"/>
        </dgm:presLayoutVars>
      </dgm:prSet>
      <dgm:spPr/>
    </dgm:pt>
    <dgm:pt modelId="{43E19114-C1E4-7C48-9DE2-39A433E50C3F}" type="pres">
      <dgm:prSet presAssocID="{D349E408-A7FD-BA45-88B8-17A22234C9A2}" presName="sibTrans" presStyleCnt="0"/>
      <dgm:spPr/>
    </dgm:pt>
    <dgm:pt modelId="{82E4C318-68DB-8D43-AC46-E166968B8BA3}" type="pres">
      <dgm:prSet presAssocID="{D04582B2-CC87-9E40-A5BD-CE6DC36A5238}" presName="textNode" presStyleLbl="node1" presStyleIdx="3" presStyleCnt="6">
        <dgm:presLayoutVars>
          <dgm:bulletEnabled val="1"/>
        </dgm:presLayoutVars>
      </dgm:prSet>
      <dgm:spPr/>
    </dgm:pt>
    <dgm:pt modelId="{11B341AB-745D-5345-B0D2-D6025EB0BDF1}" type="pres">
      <dgm:prSet presAssocID="{E9E6E452-63AD-DC42-AA3C-7E9AB6F4CE0D}" presName="sibTrans" presStyleCnt="0"/>
      <dgm:spPr/>
    </dgm:pt>
    <dgm:pt modelId="{2DB46980-1FCC-B54C-9FB4-BCB51B2FCDAC}" type="pres">
      <dgm:prSet presAssocID="{1DAE4ED4-3385-C44A-BAF3-15B360422FCA}" presName="textNode" presStyleLbl="node1" presStyleIdx="4" presStyleCnt="6" custLinFactNeighborY="-896">
        <dgm:presLayoutVars>
          <dgm:bulletEnabled val="1"/>
        </dgm:presLayoutVars>
      </dgm:prSet>
      <dgm:spPr/>
    </dgm:pt>
    <dgm:pt modelId="{C96ADBFC-6132-2E41-8CD4-70099F97650F}" type="pres">
      <dgm:prSet presAssocID="{D3F0E36A-2203-5848-AEF5-ABE5A85B18A8}" presName="sibTrans" presStyleCnt="0"/>
      <dgm:spPr/>
    </dgm:pt>
    <dgm:pt modelId="{DADA3A87-35B5-5A4C-BA68-48ADBF3665CF}" type="pres">
      <dgm:prSet presAssocID="{E80A42B3-1C9A-3745-8BD4-7A820916EFA9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C0CE01C-F260-B141-A9EA-B9B477D3D4F6}" srcId="{BD772106-5324-7846-9F83-BCC8439367A9}" destId="{A3CB573D-0069-CF4F-B9C3-A98062B4DFC8}" srcOrd="1" destOrd="0" parTransId="{EE640AF5-4ACD-A847-8282-CBAB857B6D69}" sibTransId="{4385C8FD-8644-DC40-9064-4C738B626C4A}"/>
    <dgm:cxn modelId="{F8BECA39-6F55-B048-9464-AC35445899E4}" type="presOf" srcId="{0F1369EC-3ABA-8B4A-B4F3-2596B6743B06}" destId="{D969F32D-4264-1743-89B9-1131FECCA55F}" srcOrd="0" destOrd="0" presId="urn:microsoft.com/office/officeart/2005/8/layout/hProcess9"/>
    <dgm:cxn modelId="{BF05EE42-A820-4645-A2C7-A2FAA593579E}" srcId="{BD772106-5324-7846-9F83-BCC8439367A9}" destId="{DA3D1670-9888-C34C-BA08-075398B4D938}" srcOrd="2" destOrd="0" parTransId="{F3774887-ADDA-5F42-A4CA-50E3107F28F6}" sibTransId="{D349E408-A7FD-BA45-88B8-17A22234C9A2}"/>
    <dgm:cxn modelId="{FEB29465-CF0A-6746-BAE1-2B85A009B7E1}" srcId="{BD772106-5324-7846-9F83-BCC8439367A9}" destId="{E80A42B3-1C9A-3745-8BD4-7A820916EFA9}" srcOrd="5" destOrd="0" parTransId="{F6D7B144-61D8-0A44-9A33-E66D47377E4B}" sibTransId="{220BC1B5-FAE2-DE4E-8ACE-6340DF3FFD02}"/>
    <dgm:cxn modelId="{042BA148-5DEF-B54E-9918-D4620FFBB33A}" srcId="{BD772106-5324-7846-9F83-BCC8439367A9}" destId="{0F1369EC-3ABA-8B4A-B4F3-2596B6743B06}" srcOrd="0" destOrd="0" parTransId="{51C366A3-4DDE-CD4A-B893-FED10D1E1A94}" sibTransId="{1B23C393-9DC5-1A4E-86F0-CF7A93EF57D0}"/>
    <dgm:cxn modelId="{E957E69E-D789-214B-997B-D73A96D81266}" type="presOf" srcId="{DA3D1670-9888-C34C-BA08-075398B4D938}" destId="{44060F67-72C5-454A-B02B-AACF3C9849DE}" srcOrd="0" destOrd="0" presId="urn:microsoft.com/office/officeart/2005/8/layout/hProcess9"/>
    <dgm:cxn modelId="{18E0A9AD-E370-E849-B62D-7E1B3AFE3D24}" srcId="{BD772106-5324-7846-9F83-BCC8439367A9}" destId="{D04582B2-CC87-9E40-A5BD-CE6DC36A5238}" srcOrd="3" destOrd="0" parTransId="{609FD747-CC3C-6149-8096-3CDF529701BC}" sibTransId="{E9E6E452-63AD-DC42-AA3C-7E9AB6F4CE0D}"/>
    <dgm:cxn modelId="{EF6380B6-03D9-2F47-85DF-40D35A1978A1}" type="presOf" srcId="{A3CB573D-0069-CF4F-B9C3-A98062B4DFC8}" destId="{8D7815FA-EFCD-8C42-B6CD-BC5924384FFA}" srcOrd="0" destOrd="0" presId="urn:microsoft.com/office/officeart/2005/8/layout/hProcess9"/>
    <dgm:cxn modelId="{0ADB86C3-34D1-2E4D-9E6C-6CE2219143AB}" type="presOf" srcId="{1DAE4ED4-3385-C44A-BAF3-15B360422FCA}" destId="{2DB46980-1FCC-B54C-9FB4-BCB51B2FCDAC}" srcOrd="0" destOrd="0" presId="urn:microsoft.com/office/officeart/2005/8/layout/hProcess9"/>
    <dgm:cxn modelId="{41899FC7-C736-D84F-8D47-B250E044F9CC}" srcId="{BD772106-5324-7846-9F83-BCC8439367A9}" destId="{1DAE4ED4-3385-C44A-BAF3-15B360422FCA}" srcOrd="4" destOrd="0" parTransId="{0975CD87-9D35-4949-BD39-4F6CCC1E6102}" sibTransId="{D3F0E36A-2203-5848-AEF5-ABE5A85B18A8}"/>
    <dgm:cxn modelId="{02947AE8-AB38-1640-82A6-EDD2AE20B6E4}" type="presOf" srcId="{D04582B2-CC87-9E40-A5BD-CE6DC36A5238}" destId="{82E4C318-68DB-8D43-AC46-E166968B8BA3}" srcOrd="0" destOrd="0" presId="urn:microsoft.com/office/officeart/2005/8/layout/hProcess9"/>
    <dgm:cxn modelId="{75AE71EB-23FD-9B45-A8FE-6288979BC80F}" type="presOf" srcId="{E80A42B3-1C9A-3745-8BD4-7A820916EFA9}" destId="{DADA3A87-35B5-5A4C-BA68-48ADBF3665CF}" srcOrd="0" destOrd="0" presId="urn:microsoft.com/office/officeart/2005/8/layout/hProcess9"/>
    <dgm:cxn modelId="{23B4ACFC-A854-2C4A-9A28-C73899BDBBD6}" type="presOf" srcId="{BD772106-5324-7846-9F83-BCC8439367A9}" destId="{7F50633C-F830-9841-AA6B-0C78F06B8565}" srcOrd="0" destOrd="0" presId="urn:microsoft.com/office/officeart/2005/8/layout/hProcess9"/>
    <dgm:cxn modelId="{9FA7899A-5329-1242-A076-87B0A6C0BDAA}" type="presParOf" srcId="{7F50633C-F830-9841-AA6B-0C78F06B8565}" destId="{8F11EE2D-6777-F444-A1E6-395F5AD2D790}" srcOrd="0" destOrd="0" presId="urn:microsoft.com/office/officeart/2005/8/layout/hProcess9"/>
    <dgm:cxn modelId="{8D575B1A-5009-0B44-BFF8-03D5D26ABA8F}" type="presParOf" srcId="{7F50633C-F830-9841-AA6B-0C78F06B8565}" destId="{CA73FFDC-D90C-554F-BAA8-9B79C864CA0A}" srcOrd="1" destOrd="0" presId="urn:microsoft.com/office/officeart/2005/8/layout/hProcess9"/>
    <dgm:cxn modelId="{1B42B5FB-A24E-A84B-9518-086BC7487F03}" type="presParOf" srcId="{CA73FFDC-D90C-554F-BAA8-9B79C864CA0A}" destId="{D969F32D-4264-1743-89B9-1131FECCA55F}" srcOrd="0" destOrd="0" presId="urn:microsoft.com/office/officeart/2005/8/layout/hProcess9"/>
    <dgm:cxn modelId="{68FF1604-BB61-034F-B2AA-40FED7F3AA8D}" type="presParOf" srcId="{CA73FFDC-D90C-554F-BAA8-9B79C864CA0A}" destId="{4BCCAF49-8EB7-FF47-8191-917A71C76CA9}" srcOrd="1" destOrd="0" presId="urn:microsoft.com/office/officeart/2005/8/layout/hProcess9"/>
    <dgm:cxn modelId="{B552B1C5-D73B-7B42-82B7-D1FFD0AC46BA}" type="presParOf" srcId="{CA73FFDC-D90C-554F-BAA8-9B79C864CA0A}" destId="{8D7815FA-EFCD-8C42-B6CD-BC5924384FFA}" srcOrd="2" destOrd="0" presId="urn:microsoft.com/office/officeart/2005/8/layout/hProcess9"/>
    <dgm:cxn modelId="{D23536D1-BD69-6146-B08F-A9C0AF689EF4}" type="presParOf" srcId="{CA73FFDC-D90C-554F-BAA8-9B79C864CA0A}" destId="{5C517EA5-A6C4-BA4A-A6B3-11A83AC23062}" srcOrd="3" destOrd="0" presId="urn:microsoft.com/office/officeart/2005/8/layout/hProcess9"/>
    <dgm:cxn modelId="{C8B3E438-1FDE-FF4E-B984-1E3E2AEB3C65}" type="presParOf" srcId="{CA73FFDC-D90C-554F-BAA8-9B79C864CA0A}" destId="{44060F67-72C5-454A-B02B-AACF3C9849DE}" srcOrd="4" destOrd="0" presId="urn:microsoft.com/office/officeart/2005/8/layout/hProcess9"/>
    <dgm:cxn modelId="{B3599E4F-8086-2744-9E7D-F91D5192D0FB}" type="presParOf" srcId="{CA73FFDC-D90C-554F-BAA8-9B79C864CA0A}" destId="{43E19114-C1E4-7C48-9DE2-39A433E50C3F}" srcOrd="5" destOrd="0" presId="urn:microsoft.com/office/officeart/2005/8/layout/hProcess9"/>
    <dgm:cxn modelId="{B9F840A8-229C-C04E-9633-C63D0EAD039E}" type="presParOf" srcId="{CA73FFDC-D90C-554F-BAA8-9B79C864CA0A}" destId="{82E4C318-68DB-8D43-AC46-E166968B8BA3}" srcOrd="6" destOrd="0" presId="urn:microsoft.com/office/officeart/2005/8/layout/hProcess9"/>
    <dgm:cxn modelId="{94507B41-C5F9-144E-8092-7A518D1931B0}" type="presParOf" srcId="{CA73FFDC-D90C-554F-BAA8-9B79C864CA0A}" destId="{11B341AB-745D-5345-B0D2-D6025EB0BDF1}" srcOrd="7" destOrd="0" presId="urn:microsoft.com/office/officeart/2005/8/layout/hProcess9"/>
    <dgm:cxn modelId="{F9BA5AC5-B24C-7444-995C-8413471C6B06}" type="presParOf" srcId="{CA73FFDC-D90C-554F-BAA8-9B79C864CA0A}" destId="{2DB46980-1FCC-B54C-9FB4-BCB51B2FCDAC}" srcOrd="8" destOrd="0" presId="urn:microsoft.com/office/officeart/2005/8/layout/hProcess9"/>
    <dgm:cxn modelId="{78422828-A714-C840-BE2B-51C301E1EE64}" type="presParOf" srcId="{CA73FFDC-D90C-554F-BAA8-9B79C864CA0A}" destId="{C96ADBFC-6132-2E41-8CD4-70099F97650F}" srcOrd="9" destOrd="0" presId="urn:microsoft.com/office/officeart/2005/8/layout/hProcess9"/>
    <dgm:cxn modelId="{577F9C5D-77EE-A94D-99E0-911487EF9798}" type="presParOf" srcId="{CA73FFDC-D90C-554F-BAA8-9B79C864CA0A}" destId="{DADA3A87-35B5-5A4C-BA68-48ADBF3665CF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1EE2D-6777-F444-A1E6-395F5AD2D790}">
      <dsp:nvSpPr>
        <dsp:cNvPr id="0" name=""/>
        <dsp:cNvSpPr/>
      </dsp:nvSpPr>
      <dsp:spPr>
        <a:xfrm>
          <a:off x="456601" y="0"/>
          <a:ext cx="10262797" cy="4218976"/>
        </a:xfrm>
        <a:prstGeom prst="rightArrow">
          <a:avLst/>
        </a:prstGeom>
        <a:gradFill flip="none" rotWithShape="0">
          <a:gsLst>
            <a:gs pos="0">
              <a:srgbClr val="D1253B">
                <a:tint val="66000"/>
                <a:satMod val="160000"/>
              </a:srgbClr>
            </a:gs>
            <a:gs pos="50000">
              <a:srgbClr val="D1253B">
                <a:tint val="44500"/>
                <a:satMod val="160000"/>
              </a:srgbClr>
            </a:gs>
            <a:gs pos="100000">
              <a:srgbClr val="D1253B">
                <a:tint val="23500"/>
                <a:satMod val="160000"/>
              </a:srgbClr>
            </a:gs>
          </a:gsLst>
          <a:lin ang="108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9F32D-4264-1743-89B9-1131FECCA55F}">
      <dsp:nvSpPr>
        <dsp:cNvPr id="0" name=""/>
        <dsp:cNvSpPr/>
      </dsp:nvSpPr>
      <dsp:spPr>
        <a:xfrm>
          <a:off x="1807" y="1265692"/>
          <a:ext cx="1728821" cy="16875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Apresentação das </a:t>
          </a:r>
          <a:r>
            <a:rPr lang="pt-BR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questões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problemas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pt-PT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compreensão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contexto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188" y="1348073"/>
        <a:ext cx="1564059" cy="1522828"/>
      </dsp:txXfrm>
    </dsp:sp>
    <dsp:sp modelId="{8D7815FA-EFCD-8C42-B6CD-BC5924384FFA}">
      <dsp:nvSpPr>
        <dsp:cNvPr id="0" name=""/>
        <dsp:cNvSpPr/>
      </dsp:nvSpPr>
      <dsp:spPr>
        <a:xfrm>
          <a:off x="1890520" y="1265692"/>
          <a:ext cx="1728821" cy="1687590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Troca</a:t>
          </a:r>
          <a:r>
            <a: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experiências</a:t>
          </a:r>
          <a:r>
            <a: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sobre</a:t>
          </a:r>
          <a:r>
            <a: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o </a:t>
          </a:r>
          <a:r>
            <a:rPr lang="en-US" sz="1600" b="1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tema</a:t>
          </a:r>
          <a:endParaRPr lang="en-US" sz="1600" b="1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972901" y="1348073"/>
        <a:ext cx="1564059" cy="1522828"/>
      </dsp:txXfrm>
    </dsp:sp>
    <dsp:sp modelId="{44060F67-72C5-454A-B02B-AACF3C9849DE}">
      <dsp:nvSpPr>
        <dsp:cNvPr id="0" name=""/>
        <dsp:cNvSpPr/>
      </dsp:nvSpPr>
      <dsp:spPr>
        <a:xfrm>
          <a:off x="3779232" y="1265692"/>
          <a:ext cx="1728821" cy="16875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Incorporação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responsabilidade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“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entrando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modo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400" b="1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cidadão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”</a:t>
          </a:r>
        </a:p>
      </dsp:txBody>
      <dsp:txXfrm>
        <a:off x="3861613" y="1348073"/>
        <a:ext cx="1564059" cy="1522828"/>
      </dsp:txXfrm>
    </dsp:sp>
    <dsp:sp modelId="{82E4C318-68DB-8D43-AC46-E166968B8BA3}">
      <dsp:nvSpPr>
        <dsp:cNvPr id="0" name=""/>
        <dsp:cNvSpPr/>
      </dsp:nvSpPr>
      <dsp:spPr>
        <a:xfrm>
          <a:off x="5667945" y="1265692"/>
          <a:ext cx="1728821" cy="168759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Argumentação</a:t>
          </a:r>
          <a:endParaRPr lang="en-US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50326" y="1348073"/>
        <a:ext cx="1564059" cy="1522828"/>
      </dsp:txXfrm>
    </dsp:sp>
    <dsp:sp modelId="{2DB46980-1FCC-B54C-9FB4-BCB51B2FCDAC}">
      <dsp:nvSpPr>
        <dsp:cNvPr id="0" name=""/>
        <dsp:cNvSpPr/>
      </dsp:nvSpPr>
      <dsp:spPr>
        <a:xfrm>
          <a:off x="7556658" y="1250571"/>
          <a:ext cx="1728821" cy="1687590"/>
        </a:xfrm>
        <a:prstGeom prst="roundRect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Convergência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e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identificação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de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pontos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sem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consenso</a:t>
          </a:r>
          <a:endParaRPr lang="en-US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639039" y="1332952"/>
        <a:ext cx="1564059" cy="1522828"/>
      </dsp:txXfrm>
    </dsp:sp>
    <dsp:sp modelId="{DADA3A87-35B5-5A4C-BA68-48ADBF3665CF}">
      <dsp:nvSpPr>
        <dsp:cNvPr id="0" name=""/>
        <dsp:cNvSpPr/>
      </dsp:nvSpPr>
      <dsp:spPr>
        <a:xfrm>
          <a:off x="9445370" y="1265692"/>
          <a:ext cx="1728821" cy="1687590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Elaboração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do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resultado</a:t>
          </a:r>
          <a:r>
            <a:rPr lang="en-US" sz="1600" b="1" i="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da </a:t>
          </a:r>
          <a:r>
            <a:rPr lang="en-US" sz="1600" b="1" i="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deliberação</a:t>
          </a:r>
          <a:endParaRPr lang="en-US" sz="1600" b="1" i="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527751" y="1348073"/>
        <a:ext cx="1564059" cy="1522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C409DDA-77C2-490A-BA45-868FC39804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CFE2013-39BA-4732-BF51-1C42CC773C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F2C8A28-2D4E-4099-BC0A-59D58269749C}" type="datetimeFigureOut">
              <a:rPr lang="pt-BR"/>
              <a:pPr>
                <a:defRPr/>
              </a:pPr>
              <a:t>17/08/2020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981D6F8F-FA68-435A-BA33-C885027128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B3CF73DF-95DA-4169-B4B0-EC780B353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72C846-3731-4B9C-94DA-19796F0821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307ED8-5991-4FDE-BDF9-2F46BFF3E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9F097BA-783E-4D20-A736-2B6DC712D0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327B1D0-61EB-42BC-B1C2-859CF79B909B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>
              <a:extLst>
                <a:ext uri="{FF2B5EF4-FFF2-40B4-BE49-F238E27FC236}">
                  <a16:creationId xmlns:a16="http://schemas.microsoft.com/office/drawing/2014/main" id="{340CC6D6-DC54-464C-9E4B-45BA66E8B57B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>
              <a:extLst>
                <a:ext uri="{FF2B5EF4-FFF2-40B4-BE49-F238E27FC236}">
                  <a16:creationId xmlns:a16="http://schemas.microsoft.com/office/drawing/2014/main" id="{2C5918ED-215E-40A1-9491-89644B8D20BB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AA045A8C-365D-43B7-B020-3F4F82FA34D0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3456E74D-BF6D-4C5E-8CCA-36D8AF82534B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>
              <a:extLst>
                <a:ext uri="{FF2B5EF4-FFF2-40B4-BE49-F238E27FC236}">
                  <a16:creationId xmlns:a16="http://schemas.microsoft.com/office/drawing/2014/main" id="{6FA0FE81-8D95-493B-AA46-48B44E40F595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5A22B964-0A0C-48AA-9E27-E723D0126B8D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F33C4E5B-3407-46EC-883F-938EDE7B91A7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6D733D0-4C9A-48EB-A436-D7FC9717B50A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>
              <a:extLst>
                <a:ext uri="{FF2B5EF4-FFF2-40B4-BE49-F238E27FC236}">
                  <a16:creationId xmlns:a16="http://schemas.microsoft.com/office/drawing/2014/main" id="{1F3252A5-E88D-41D0-A6DD-C83CFDDF3C6D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>
              <a:extLst>
                <a:ext uri="{FF2B5EF4-FFF2-40B4-BE49-F238E27FC236}">
                  <a16:creationId xmlns:a16="http://schemas.microsoft.com/office/drawing/2014/main" id="{6846D5B3-79CD-4CEB-B5B3-9E9FD1F4A139}"/>
                </a:ext>
              </a:extLst>
            </p:cNvPr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51384E-824D-4200-B67A-34AA70CA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99DE-CC7C-4AE6-9CA4-2CDA295B2B7F}" type="datetimeFigureOut">
              <a:rPr lang="pt-BR"/>
              <a:pPr>
                <a:defRPr/>
              </a:pPr>
              <a:t>17/08/2020</a:t>
            </a:fld>
            <a:endParaRPr lang="pt-BR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B88AE39-2047-490B-B977-70590365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9EE4D68-DD2A-4C50-9663-95BCC60E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4F0E5-081D-47DC-9787-A88865D85E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76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20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0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1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9C4A4478-8894-4C1B-9991-BB515BAB6FEE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62158E6-E4B7-49F8-9FD6-0B27CAF80756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F8CEDD-10DA-43B8-ABE4-FF4FEF23593B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3CE73154-50DB-45AA-ADF5-DCE42E7F33A9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788735FD-4D04-4EE4-929E-3F204ABA0270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16DC545-A1E7-4837-9D6E-41F6213618AA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EA911DCE-88E1-4EF0-ABEA-48A8B3320DBE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EB241D09-8141-4904-883E-E43F80E1298C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C4EC8CAE-E5EC-45E0-ADE7-99F0E030ED45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8AF4CE7-5F14-4784-A4F9-B64D9C855177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CA27B2A-ADF5-4AFA-9910-7B319A52BF12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80D126A2-7AB0-48A4-B3CA-2BEF81E2A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6BCE47C-6C3C-408A-8D09-8191CB7FA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92B39-CEBA-4F95-B99B-E0F772D66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029E1E-AA50-4D84-AD20-90FFDFF4385C}" type="datetimeFigureOut">
              <a:rPr lang="pt-BR"/>
              <a:pPr>
                <a:defRPr/>
              </a:pPr>
              <a:t>17/08/2020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DEF68-D9FC-4291-8BAC-52E986B4C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48F4D-29E4-4828-9986-6B52E47E2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476B9261-D208-43EF-8883-7A552BA37F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6">
            <a:extLst>
              <a:ext uri="{FF2B5EF4-FFF2-40B4-BE49-F238E27FC236}">
                <a16:creationId xmlns:a16="http://schemas.microsoft.com/office/drawing/2014/main" id="{0E1EA108-4D9A-48ED-A1E3-C8A719DCF6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395288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7">
            <a:extLst>
              <a:ext uri="{FF2B5EF4-FFF2-40B4-BE49-F238E27FC236}">
                <a16:creationId xmlns:a16="http://schemas.microsoft.com/office/drawing/2014/main" id="{B45E8776-C9F4-4004-9008-28916AF757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7513" y="0"/>
            <a:ext cx="1614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CaixaDeTexto 8">
            <a:extLst>
              <a:ext uri="{FF2B5EF4-FFF2-40B4-BE49-F238E27FC236}">
                <a16:creationId xmlns:a16="http://schemas.microsoft.com/office/drawing/2014/main" id="{9C0BDD3E-4ACE-4FDA-A5D0-BF6C8CDE77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5288" y="6323013"/>
            <a:ext cx="98139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Minipúblico Rafael Zimbardi | Plano de Bairro Território Lapenna | Relatório Final | Junho 2018</a:t>
            </a:r>
          </a:p>
          <a:p>
            <a:pPr eaLnBrk="1" hangingPunct="1">
              <a:lnSpc>
                <a:spcPts val="1700"/>
              </a:lnSpc>
            </a:pPr>
            <a:r>
              <a:rPr lang="en-US" altLang="pt-BR" b="1" dirty="0">
                <a:solidFill>
                  <a:srgbClr val="D1253B"/>
                </a:solidFill>
                <a:latin typeface="Avenir Book"/>
                <a:ea typeface="Avenir Book"/>
                <a:cs typeface="Avenir Book"/>
              </a:rPr>
              <a:t>DELIBERA</a:t>
            </a:r>
            <a:r>
              <a:rPr lang="en-US" altLang="pt-BR" dirty="0">
                <a:solidFill>
                  <a:srgbClr val="D1253B"/>
                </a:solidFill>
                <a:latin typeface="Avenir Book"/>
                <a:ea typeface="Avenir Book"/>
                <a:cs typeface="Avenir Book"/>
              </a:rPr>
              <a:t>BRASIL!</a:t>
            </a:r>
            <a:endParaRPr lang="pt-BR" altLang="pt-BR" dirty="0">
              <a:latin typeface="Calibri" panose="020F0502020204030204" pitchFamily="34" charset="0"/>
            </a:endParaRPr>
          </a:p>
        </p:txBody>
      </p:sp>
      <p:sp>
        <p:nvSpPr>
          <p:cNvPr id="2053" name="CaixaDeTexto 9">
            <a:extLst>
              <a:ext uri="{FF2B5EF4-FFF2-40B4-BE49-F238E27FC236}">
                <a16:creationId xmlns:a16="http://schemas.microsoft.com/office/drawing/2014/main" id="{E5D82B87-1F2C-41F6-AC16-E75B7B64BA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28463" y="57150"/>
            <a:ext cx="2921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fld id="{E827AC17-98EA-4B5A-A655-80B4C63B5179}" type="slidenum">
              <a:rPr lang="pt-BR" altLang="pt-BR" sz="14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/>
              <a:t>‹nº›</a:t>
            </a:fld>
            <a:endParaRPr lang="pt-BR" altLang="pt-BR" sz="1400" b="1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jefferson-center.org/citizens-jury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1.png"/><Relationship Id="rId7" Type="http://schemas.openxmlformats.org/officeDocument/2006/relationships/image" Target="../media/image158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cepesp.fgv.br/" TargetMode="External"/><Relationship Id="rId13" Type="http://schemas.openxmlformats.org/officeDocument/2006/relationships/hyperlink" Target="http://wricidades.org/" TargetMode="External"/><Relationship Id="rId3" Type="http://schemas.openxmlformats.org/officeDocument/2006/relationships/hyperlink" Target="mailto:deliberabr2017@gmail.com" TargetMode="External"/><Relationship Id="rId7" Type="http://schemas.openxmlformats.org/officeDocument/2006/relationships/hyperlink" Target="http://www.facebook.com/soclapenna/" TargetMode="External"/><Relationship Id="rId12" Type="http://schemas.openxmlformats.org/officeDocument/2006/relationships/hyperlink" Target="http://www.google.com.br/maps" TargetMode="External"/><Relationship Id="rId2" Type="http://schemas.openxmlformats.org/officeDocument/2006/relationships/hyperlink" Target="http://www.facebook.com/deliberabrasil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anodebairrojardimlapenna.wordpress.com/" TargetMode="External"/><Relationship Id="rId11" Type="http://schemas.openxmlformats.org/officeDocument/2006/relationships/hyperlink" Target="https://pixabay.com/" TargetMode="External"/><Relationship Id="rId5" Type="http://schemas.openxmlformats.org/officeDocument/2006/relationships/hyperlink" Target="https://www.facebook.com/planodebairroterritoriolapenna/" TargetMode="External"/><Relationship Id="rId10" Type="http://schemas.openxmlformats.org/officeDocument/2006/relationships/hyperlink" Target="https://unsplash.com/" TargetMode="External"/><Relationship Id="rId4" Type="http://schemas.openxmlformats.org/officeDocument/2006/relationships/hyperlink" Target="https://fundacaotidesetubal.org.br/" TargetMode="External"/><Relationship Id="rId9" Type="http://schemas.openxmlformats.org/officeDocument/2006/relationships/hyperlink" Target="http://www.facebook.com/cepesp.fgv/" TargetMode="External"/><Relationship Id="rId14" Type="http://schemas.openxmlformats.org/officeDocument/2006/relationships/hyperlink" Target="http://www.cetsp.com.b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B1C60-D9ED-425A-85FE-366F90EB9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938" y="519113"/>
            <a:ext cx="9020175" cy="1936750"/>
          </a:xfrm>
        </p:spPr>
        <p:txBody>
          <a:bodyPr wrap="none" lIns="0" tIns="0" rIns="0" rtlCol="0"/>
          <a:lstStyle/>
          <a:p>
            <a:pPr algn="l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Minipúblico Rafael Zimbardi</a:t>
            </a:r>
            <a:b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Bairro Território Lapenna</a:t>
            </a:r>
            <a:b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Relatório Final | Junho 2018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882FDD-7A43-4B4F-9C77-CE01447DC839}"/>
              </a:ext>
            </a:extLst>
          </p:cNvPr>
          <p:cNvSpPr txBox="1">
            <a:spLocks/>
          </p:cNvSpPr>
          <p:nvPr/>
        </p:nvSpPr>
        <p:spPr>
          <a:xfrm>
            <a:off x="3194050" y="3233738"/>
            <a:ext cx="6276975" cy="12112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7200" b="1" spc="-300" dirty="0">
                <a:solidFill>
                  <a:srgbClr val="D1253B"/>
                </a:solidFill>
                <a:latin typeface="Avenir Book"/>
                <a:cs typeface="Avenir Book"/>
              </a:rPr>
              <a:t>DELIBERA</a:t>
            </a:r>
            <a:r>
              <a:rPr lang="en-US" sz="7200" spc="-150" dirty="0">
                <a:solidFill>
                  <a:srgbClr val="D1253B"/>
                </a:solidFill>
                <a:latin typeface="Avenir Book"/>
                <a:cs typeface="Avenir Book"/>
              </a:rPr>
              <a:t>BRASIL</a:t>
            </a:r>
            <a:r>
              <a:rPr lang="en-US" sz="7200" spc="-300" dirty="0">
                <a:solidFill>
                  <a:srgbClr val="D1253B"/>
                </a:solidFill>
                <a:latin typeface="Avenir Book"/>
                <a:cs typeface="Avenir Book"/>
              </a:rPr>
              <a:t>!</a:t>
            </a:r>
            <a:br>
              <a:rPr lang="en-US" sz="6000" spc="-300" dirty="0">
                <a:solidFill>
                  <a:srgbClr val="D1253B"/>
                </a:solidFill>
                <a:latin typeface="Avenir Book"/>
                <a:cs typeface="Avenir Book"/>
              </a:rPr>
            </a:br>
            <a:endParaRPr lang="en-US" sz="6000" spc="-300" dirty="0">
              <a:solidFill>
                <a:srgbClr val="D1253B"/>
              </a:solidFill>
              <a:latin typeface="Avenir Book"/>
              <a:cs typeface="Avenir Book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85054B8-E3ED-4B56-B780-5D03B2C96C4C}"/>
              </a:ext>
            </a:extLst>
          </p:cNvPr>
          <p:cNvCxnSpPr/>
          <p:nvPr/>
        </p:nvCxnSpPr>
        <p:spPr>
          <a:xfrm>
            <a:off x="1065213" y="1214438"/>
            <a:ext cx="7423150" cy="0"/>
          </a:xfrm>
          <a:prstGeom prst="line">
            <a:avLst/>
          </a:prstGeom>
          <a:ln w="57150">
            <a:solidFill>
              <a:srgbClr val="729C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Imagem 6">
            <a:extLst>
              <a:ext uri="{FF2B5EF4-FFF2-40B4-BE49-F238E27FC236}">
                <a16:creationId xmlns:a16="http://schemas.microsoft.com/office/drawing/2014/main" id="{7F982CC2-3BC3-4242-B27B-E0CC07F2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575" y="4314825"/>
            <a:ext cx="141128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m 8" descr="Recorte de Tela">
            <a:extLst>
              <a:ext uri="{FF2B5EF4-FFF2-40B4-BE49-F238E27FC236}">
                <a16:creationId xmlns:a16="http://schemas.microsoft.com/office/drawing/2014/main" id="{AEC41DBF-0A6E-4833-B1AC-F3C96796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175" y="4557713"/>
            <a:ext cx="75565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Imagem 10" descr="Recorte de Tela">
            <a:extLst>
              <a:ext uri="{FF2B5EF4-FFF2-40B4-BE49-F238E27FC236}">
                <a16:creationId xmlns:a16="http://schemas.microsoft.com/office/drawing/2014/main" id="{77F45398-FE84-4BE0-B8A9-17AD36174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050" y="4602163"/>
            <a:ext cx="8318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Imagem 18">
            <a:extLst>
              <a:ext uri="{FF2B5EF4-FFF2-40B4-BE49-F238E27FC236}">
                <a16:creationId xmlns:a16="http://schemas.microsoft.com/office/drawing/2014/main" id="{3F93D4FB-9172-47B7-B0F2-00A940A6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4664075"/>
            <a:ext cx="23907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fazemos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503181EE-8E06-4A4E-9BEB-9A4F221043B3}"/>
              </a:ext>
            </a:extLst>
          </p:cNvPr>
          <p:cNvSpPr/>
          <p:nvPr/>
        </p:nvSpPr>
        <p:spPr>
          <a:xfrm>
            <a:off x="4900613" y="1216025"/>
            <a:ext cx="2365375" cy="2443163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9000" tIns="419691" rIns="379000" bIns="419691" spcCol="1270" anchor="ctr"/>
          <a:lstStyle/>
          <a:p>
            <a:pPr algn="ctr" defTabSz="12446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Participar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8C5726A-4060-43C8-8224-DFECE27C8981}"/>
              </a:ext>
            </a:extLst>
          </p:cNvPr>
          <p:cNvSpPr/>
          <p:nvPr/>
        </p:nvSpPr>
        <p:spPr>
          <a:xfrm>
            <a:off x="8423275" y="3138488"/>
            <a:ext cx="2365375" cy="2443162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2320" tIns="313011" rIns="272320" bIns="313011" spcCol="1270" anchor="ctr"/>
          <a:lstStyle/>
          <a:p>
            <a:pPr algn="ctr" defTabSz="16002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Ser igual entre diferentes</a:t>
            </a: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1832E04-F0B8-40EC-A8C2-28A86B76F5DC}"/>
              </a:ext>
            </a:extLst>
          </p:cNvPr>
          <p:cNvSpPr/>
          <p:nvPr/>
        </p:nvSpPr>
        <p:spPr>
          <a:xfrm>
            <a:off x="7256463" y="1216025"/>
            <a:ext cx="2365375" cy="2443163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9000" tIns="419691" rIns="379000" bIns="419691" spcCol="1270" anchor="ctr"/>
          <a:lstStyle/>
          <a:p>
            <a:pPr algn="ctr" defTabSz="12446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 argumentos que outros possam aceitar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4FF2AB1-7545-48E3-978B-796C39717DA1}"/>
              </a:ext>
            </a:extLst>
          </p:cNvPr>
          <p:cNvSpPr/>
          <p:nvPr/>
        </p:nvSpPr>
        <p:spPr>
          <a:xfrm>
            <a:off x="3725863" y="3125788"/>
            <a:ext cx="2365375" cy="2443162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2320" tIns="313011" rIns="272320" bIns="313011" spcCol="1270" anchor="ctr"/>
          <a:lstStyle/>
          <a:p>
            <a:pPr algn="ctr" defTabSz="16002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pronto para adotar o ponto de vista do outro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DCA7F74D-32CB-43B3-B137-158B576948EF}"/>
              </a:ext>
            </a:extLst>
          </p:cNvPr>
          <p:cNvSpPr/>
          <p:nvPr/>
        </p:nvSpPr>
        <p:spPr>
          <a:xfrm>
            <a:off x="6075363" y="3125788"/>
            <a:ext cx="2363787" cy="2443162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79000" tIns="419691" rIns="379000" bIns="419691" spcCol="1270" anchor="ctr"/>
          <a:lstStyle/>
          <a:p>
            <a:pPr algn="ctr" defTabSz="16002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Refletir e ser crítico quanto aos próprios valores </a:t>
            </a:r>
            <a:b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interesses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2CB4962A-59C4-4D12-8522-C4872BF3B112}"/>
              </a:ext>
            </a:extLst>
          </p:cNvPr>
          <p:cNvSpPr/>
          <p:nvPr/>
        </p:nvSpPr>
        <p:spPr>
          <a:xfrm>
            <a:off x="258763" y="1009650"/>
            <a:ext cx="10809287" cy="4722813"/>
          </a:xfrm>
          <a:prstGeom prst="roundRect">
            <a:avLst>
              <a:gd name="adj" fmla="val 3661"/>
            </a:avLst>
          </a:prstGeom>
          <a:noFill/>
          <a:ln w="76200" cmpd="dbl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6393" name="Picture 3" descr="amarelo">
            <a:extLst>
              <a:ext uri="{FF2B5EF4-FFF2-40B4-BE49-F238E27FC236}">
                <a16:creationId xmlns:a16="http://schemas.microsoft.com/office/drawing/2014/main" id="{A064952B-D00D-48CC-9098-F7F7A74D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90343">
            <a:off x="515938" y="1966913"/>
            <a:ext cx="29749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tângulo 16">
            <a:extLst>
              <a:ext uri="{FF2B5EF4-FFF2-40B4-BE49-F238E27FC236}">
                <a16:creationId xmlns:a16="http://schemas.microsoft.com/office/drawing/2014/main" id="{5986C62C-4490-45FE-B78E-0C2453713F9E}"/>
              </a:ext>
            </a:extLst>
          </p:cNvPr>
          <p:cNvSpPr>
            <a:spLocks noChangeArrowheads="1"/>
          </p:cNvSpPr>
          <p:nvPr/>
        </p:nvSpPr>
        <p:spPr bwMode="auto">
          <a:xfrm rot="-642931">
            <a:off x="819150" y="2940050"/>
            <a:ext cx="230981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44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244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244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244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244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24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24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24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24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ts val="4500"/>
              </a:lnSpc>
            </a:pPr>
            <a:r>
              <a:rPr lang="pt-BR" altLang="pt-BR" sz="6600" b="1" dirty="0">
                <a:solidFill>
                  <a:srgbClr val="C00000"/>
                </a:solidFill>
                <a:latin typeface="Freestyle Script" panose="030804020302050B0404" pitchFamily="66" charset="0"/>
                <a:cs typeface="Arial" panose="020B0604020202020204" pitchFamily="34" charset="0"/>
              </a:rPr>
              <a:t>Deliberar</a:t>
            </a:r>
          </a:p>
          <a:p>
            <a:pPr algn="ctr" eaLnBrk="1" hangingPunct="1">
              <a:lnSpc>
                <a:spcPts val="4500"/>
              </a:lnSpc>
            </a:pPr>
            <a:r>
              <a:rPr lang="pt-BR" altLang="pt-BR" sz="6600" b="1" dirty="0">
                <a:solidFill>
                  <a:srgbClr val="C00000"/>
                </a:solidFill>
                <a:latin typeface="Freestyle Script" panose="030804020302050B0404" pitchFamily="66" charset="0"/>
                <a:cs typeface="Arial" panose="020B0604020202020204" pitchFamily="34" charset="0"/>
              </a:rPr>
              <a:t> é...</a:t>
            </a:r>
            <a:endParaRPr lang="pt-BR" altLang="pt-BR" sz="2800" b="1" dirty="0">
              <a:solidFill>
                <a:srgbClr val="C00000"/>
              </a:solidFill>
              <a:latin typeface="Freestyle Script" panose="030804020302050B04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fazemos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ADF432-9D0E-4967-8F0F-3F8BDA61541A}"/>
              </a:ext>
            </a:extLst>
          </p:cNvPr>
          <p:cNvSpPr txBox="1">
            <a:spLocks/>
          </p:cNvSpPr>
          <p:nvPr/>
        </p:nvSpPr>
        <p:spPr>
          <a:xfrm>
            <a:off x="300038" y="819150"/>
            <a:ext cx="5459412" cy="5172075"/>
          </a:xfrm>
          <a:prstGeom prst="rect">
            <a:avLst/>
          </a:prstGeom>
        </p:spPr>
        <p:txBody>
          <a:bodyPr lIns="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Minipúblicos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podem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subsidiar, orientar e complementar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instâncias de definição de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 decisão coletiva nas esferas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E029AFF-F6E6-4A3A-827A-038B2849F12A}"/>
              </a:ext>
            </a:extLst>
          </p:cNvPr>
          <p:cNvSpPr/>
          <p:nvPr/>
        </p:nvSpPr>
        <p:spPr>
          <a:xfrm>
            <a:off x="7427913" y="-600075"/>
            <a:ext cx="342265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Bairro Território Lapenna e regulamentação dos moto táxis em Ilhéus</a:t>
            </a:r>
            <a:endParaRPr lang="pt-BR" sz="1600" dirty="0"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3E55EB-7FA1-433D-A2DB-C70EF0390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4206">
            <a:off x="6769100" y="387350"/>
            <a:ext cx="3630613" cy="2212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8D8F86B-7092-4820-A066-EEEE7959D5B3}"/>
              </a:ext>
            </a:extLst>
          </p:cNvPr>
          <p:cNvSpPr/>
          <p:nvPr/>
        </p:nvSpPr>
        <p:spPr>
          <a:xfrm>
            <a:off x="6145213" y="2905125"/>
            <a:ext cx="342265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Bairro Território Lapenna e regulamentação dos moto táxis em Ilhéus</a:t>
            </a:r>
            <a:endParaRPr lang="pt-BR" sz="1600" dirty="0">
              <a:latin typeface="+mn-lt"/>
            </a:endParaRPr>
          </a:p>
        </p:txBody>
      </p:sp>
      <p:pic>
        <p:nvPicPr>
          <p:cNvPr id="6" name="Imagem 5" descr="Recorte de Tela">
            <a:extLst>
              <a:ext uri="{FF2B5EF4-FFF2-40B4-BE49-F238E27FC236}">
                <a16:creationId xmlns:a16="http://schemas.microsoft.com/office/drawing/2014/main" id="{91323EA2-CC49-4B9C-9B54-BD30B9022E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9910">
            <a:off x="6499225" y="3740150"/>
            <a:ext cx="4157663" cy="2327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Minipúblicos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ADF432-9D0E-4967-8F0F-3F8BDA61541A}"/>
              </a:ext>
            </a:extLst>
          </p:cNvPr>
          <p:cNvSpPr txBox="1">
            <a:spLocks/>
          </p:cNvSpPr>
          <p:nvPr/>
        </p:nvSpPr>
        <p:spPr>
          <a:xfrm>
            <a:off x="300038" y="819150"/>
            <a:ext cx="4845050" cy="5172075"/>
          </a:xfrm>
          <a:prstGeom prst="rect">
            <a:avLst/>
          </a:prstGeom>
        </p:spPr>
        <p:txBody>
          <a:bodyPr lIns="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Minipúblicos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uma inovação democrática, mais uma forma de encaixe socioestatal, assim como audiências públicas, conselhos, orçamento participativo e consultas públicas pela internet.</a:t>
            </a:r>
          </a:p>
          <a:p>
            <a:pPr fontAlgn="auto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podem ter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caráter consultivo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(inputs para a formulação das políticas públicas) ou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caráter vinculante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que for deliberado e decidido será implantado pelo Poder Público).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1E57439-7C4B-464A-9165-ABE863CE9235}"/>
              </a:ext>
            </a:extLst>
          </p:cNvPr>
          <p:cNvSpPr/>
          <p:nvPr/>
        </p:nvSpPr>
        <p:spPr>
          <a:xfrm>
            <a:off x="6064250" y="3017838"/>
            <a:ext cx="3421063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Bairro Território Lapenna e regulamentação dos moto táxis em Ilhéus</a:t>
            </a:r>
            <a:endParaRPr lang="pt-BR" sz="1600" dirty="0">
              <a:latin typeface="+mn-lt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0BB2D379-D694-49F3-BF33-C7B1D339B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2141">
            <a:off x="8761413" y="4090988"/>
            <a:ext cx="2894012" cy="190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0295BF3-0FE9-4B0D-A37F-2E81C659AA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084">
            <a:off x="5595938" y="4094163"/>
            <a:ext cx="2820987" cy="1855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EB95020-1C7F-4894-A696-620CA81DE1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2566">
            <a:off x="8691563" y="641350"/>
            <a:ext cx="3100387" cy="2068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066B8CA-D59D-4D24-94CC-AE85A7E8F5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4053">
            <a:off x="5481638" y="441325"/>
            <a:ext cx="3082925" cy="2055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Minipúblicos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ADF432-9D0E-4967-8F0F-3F8BDA61541A}"/>
              </a:ext>
            </a:extLst>
          </p:cNvPr>
          <p:cNvSpPr txBox="1">
            <a:spLocks/>
          </p:cNvSpPr>
          <p:nvPr/>
        </p:nvSpPr>
        <p:spPr>
          <a:xfrm>
            <a:off x="300038" y="819150"/>
            <a:ext cx="6442075" cy="5172075"/>
          </a:xfrm>
          <a:prstGeom prst="rect">
            <a:avLst/>
          </a:prstGeom>
        </p:spPr>
        <p:txBody>
          <a:bodyPr lIns="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Minipúblicos ocorrem em sessões sucessivas com um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cidadãos selecionados mediante processos de amostragem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recrutados para deliberar sobre decisão de interesse coletivo ou sobre soluções para problemas públicos.   </a:t>
            </a:r>
          </a:p>
          <a:p>
            <a:pPr fontAlgn="auto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geralmente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compostos por 20 a 30 participantes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 formas de seleção, recrutamento, convocação e interação também variam,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podendo incluir processos online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D7F5C2-61C2-44D6-A7EF-5869768FB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3745">
            <a:off x="8455025" y="300038"/>
            <a:ext cx="2787650" cy="3981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CC23A1-99D2-4C39-97C3-043C99410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0175">
            <a:off x="6783388" y="4043363"/>
            <a:ext cx="2809875" cy="188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5CB475A-2466-4B3A-B778-F923E98B5F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1155">
            <a:off x="9439275" y="4276725"/>
            <a:ext cx="2547938" cy="196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58EEF96A-6DC9-4CBE-899D-AF8EA65BD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1433513"/>
            <a:ext cx="686435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cada tema ou problema a ser deliberado há o planejamento e uma definição explícita do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seja, da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população, grupo social, ou público alvo relacionado aos temas ou questões a serem deliberadas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400" eaLnBrk="1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uso de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de amostragem 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seleciona-se um grupo de cidadãos que representa o Demos. A seleção busca também corrigir eventual vieses de participação por meio de recrutamento ativo e de incentivos, de modo a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 que o Minipúblico tenha representantes de todos os perfis definidos no Demos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altLang="pt-BR" sz="9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010405E-A55D-4778-A85A-2B3D906989E8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Minipúblicos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D917B6-CEB4-4112-BE24-9199CA4CC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125">
            <a:off x="7672388" y="519113"/>
            <a:ext cx="4349750" cy="2900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B9D95DD-267B-447F-B58C-B2F7D3719F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797">
            <a:off x="7651750" y="3025775"/>
            <a:ext cx="4221163" cy="2579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Minipúblicos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ADF432-9D0E-4967-8F0F-3F8BDA61541A}"/>
              </a:ext>
            </a:extLst>
          </p:cNvPr>
          <p:cNvSpPr txBox="1">
            <a:spLocks/>
          </p:cNvSpPr>
          <p:nvPr/>
        </p:nvSpPr>
        <p:spPr>
          <a:xfrm>
            <a:off x="150813" y="819150"/>
            <a:ext cx="4311650" cy="5172075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etapas do processo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7D3B9AED-4F0D-46DB-8778-3D18292BC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34241"/>
              </p:ext>
            </p:extLst>
          </p:nvPr>
        </p:nvGraphicFramePr>
        <p:xfrm>
          <a:off x="174172" y="759427"/>
          <a:ext cx="11176000" cy="421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5FC985D-AA56-4717-BE00-45C4D389C88B}"/>
              </a:ext>
            </a:extLst>
          </p:cNvPr>
          <p:cNvCxnSpPr>
            <a:cxnSpLocks/>
          </p:cNvCxnSpPr>
          <p:nvPr/>
        </p:nvCxnSpPr>
        <p:spPr>
          <a:xfrm>
            <a:off x="5776913" y="1233488"/>
            <a:ext cx="0" cy="47752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266B1A64-B054-4188-A74E-8A7318FE364E}"/>
              </a:ext>
            </a:extLst>
          </p:cNvPr>
          <p:cNvSpPr/>
          <p:nvPr/>
        </p:nvSpPr>
        <p:spPr>
          <a:xfrm>
            <a:off x="1786744" y="4899025"/>
            <a:ext cx="21082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1: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-deliberação</a:t>
            </a:r>
            <a:endParaRPr lang="pt-BR" sz="2000" b="1" i="1" dirty="0">
              <a:latin typeface="+mn-lt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DDCB18F-5068-471D-B01C-35708BCC51A1}"/>
              </a:ext>
            </a:extLst>
          </p:cNvPr>
          <p:cNvSpPr/>
          <p:nvPr/>
        </p:nvSpPr>
        <p:spPr>
          <a:xfrm>
            <a:off x="6494463" y="4906963"/>
            <a:ext cx="3035300" cy="706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 2: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conclusiva</a:t>
            </a:r>
            <a:endParaRPr lang="pt-BR" sz="1600" b="1" i="1" dirty="0">
              <a:latin typeface="+mn-lt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A116112-0750-40D1-AF4C-09D0625F3CA2}"/>
              </a:ext>
            </a:extLst>
          </p:cNvPr>
          <p:cNvSpPr/>
          <p:nvPr/>
        </p:nvSpPr>
        <p:spPr>
          <a:xfrm>
            <a:off x="127326" y="1943760"/>
            <a:ext cx="5577438" cy="2726048"/>
          </a:xfrm>
          <a:prstGeom prst="roundRect">
            <a:avLst>
              <a:gd name="adj" fmla="val 10159"/>
            </a:avLst>
          </a:prstGeom>
          <a:noFill/>
          <a:ln w="19050">
            <a:solidFill>
              <a:srgbClr val="B43500"/>
            </a:solidFill>
            <a:prstDash val="sysDash"/>
          </a:ln>
        </p:spPr>
        <p:style>
          <a:lnRef idx="2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3B7F217-2352-41E3-85C3-4E87E3A2E9F0}"/>
              </a:ext>
            </a:extLst>
          </p:cNvPr>
          <p:cNvSpPr/>
          <p:nvPr/>
        </p:nvSpPr>
        <p:spPr>
          <a:xfrm>
            <a:off x="205878" y="4109732"/>
            <a:ext cx="5403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i="1" dirty="0">
                <a:solidFill>
                  <a:srgbClr val="B4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informativa</a:t>
            </a:r>
            <a:endParaRPr lang="pt-BR" sz="2000" i="1" dirty="0">
              <a:solidFill>
                <a:srgbClr val="B435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362E4-3F46-49F4-A383-A6D05FD015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é a participação das cidadãs e cidadãos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10FE57-EA5D-4F25-B7B0-119754CF8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8246">
            <a:off x="7869238" y="985838"/>
            <a:ext cx="3571875" cy="2381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BCA4FC1C-05EC-473E-ABA8-011B2BF2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047750"/>
            <a:ext cx="697388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participantes conhecem a priori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uso do resultado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deliberação.</a:t>
            </a:r>
          </a:p>
          <a:p>
            <a:pPr defTabSz="914400" eaLnBrk="1" hangingPunct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dos procedimentos de recrutamento, orientação e moderação os participantes entram no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“modo cidadão”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ficam abertos a informações e argumentos, com postura reflexiva e responsável perante a coletividade envolvida.</a:t>
            </a:r>
          </a:p>
          <a:p>
            <a:pPr defTabSz="914400" eaLnBrk="1" hangingPunct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recomendações e regras têm paralelo nas instruções adotadas para júris populares.</a:t>
            </a:r>
          </a:p>
          <a:p>
            <a:pPr defTabSz="914400" eaLnBrk="1" hangingPunct="1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altLang="pt-BR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Informativa </a:t>
            </a:r>
            <a:r>
              <a:rPr lang="pt-BR" altLang="pt-BR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cidadãos são motivados a questionarem os expositores e a esgotarem suas dúvidas sobre o assunto em pauta.</a:t>
            </a:r>
            <a:endParaRPr lang="pt-BR" altLang="pt-BR" sz="9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2AAD699-D879-4E0A-8F70-1B179A0158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7024">
            <a:off x="7867650" y="3603625"/>
            <a:ext cx="3379788" cy="225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362E4-3F46-49F4-A383-A6D05FD015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Conteúdo: sobre o quê, quem e como deliberar </a:t>
            </a:r>
          </a:p>
          <a:p>
            <a:pPr fontAlgn="auto">
              <a:spcAft>
                <a:spcPts val="0"/>
              </a:spcAft>
              <a:defRPr/>
            </a:pP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BCA4FC1C-05EC-473E-ABA8-011B2BF2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3" y="1320705"/>
            <a:ext cx="5963929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>
              <a:spcBef>
                <a:spcPts val="0"/>
              </a:spcBef>
              <a:spcAft>
                <a:spcPts val="0"/>
              </a:spcAft>
            </a:pPr>
            <a:r>
              <a:rPr lang="pt-BR" altLang="pt-BR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altLang="pt-BR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Conteúdo </a:t>
            </a:r>
            <a:r>
              <a:rPr lang="pt-BR" altLang="pt-BR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fundamental para o sucesso da deliberação e o primeiro passo no planejamento do Delibera Brasil para realizar um Minipúblico.</a:t>
            </a:r>
          </a:p>
          <a:p>
            <a:pPr defTabSz="914400" eaLnBrk="1" hangingPunct="1">
              <a:spcBef>
                <a:spcPts val="0"/>
              </a:spcBef>
              <a:spcAft>
                <a:spcPts val="0"/>
              </a:spcAft>
            </a:pPr>
            <a:endParaRPr lang="pt-BR" altLang="pt-BR" sz="2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ts val="0"/>
              </a:spcBef>
              <a:spcAft>
                <a:spcPts val="0"/>
              </a:spcAft>
            </a:pPr>
            <a:r>
              <a:rPr lang="pt-BR" altLang="pt-BR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Delibera Brasil define com o proponente quais são as partes interessadas (stakeholders): pessoas, grupos ou instituições mais envolvidos e informados sobre o tema que será alvo da deliberação.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2A7E673-9651-45E8-A0BA-28E25CBE3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9414">
            <a:off x="7593347" y="4027980"/>
            <a:ext cx="3540068" cy="2255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438195-98E6-4330-BDFC-6AD88F287E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4839">
            <a:off x="7051320" y="915137"/>
            <a:ext cx="4353636" cy="2922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66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362E4-3F46-49F4-A383-A6D05FD015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Conteúdo: sobre o quê, quem e como deliberar </a:t>
            </a:r>
          </a:p>
          <a:p>
            <a:pPr fontAlgn="auto">
              <a:spcAft>
                <a:spcPts val="0"/>
              </a:spcAft>
              <a:defRPr/>
            </a:pP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BCA4FC1C-05EC-473E-ABA8-011B2BF2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84" y="1334352"/>
            <a:ext cx="689197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>
              <a:spcBef>
                <a:spcPts val="0"/>
              </a:spcBef>
              <a:spcAft>
                <a:spcPts val="0"/>
              </a:spcAft>
            </a:pP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 tem a responsabilidade de:</a:t>
            </a:r>
          </a:p>
          <a:p>
            <a:pPr defTabSz="914400" eaLnBrk="1" hangingPunct="1">
              <a:spcBef>
                <a:spcPts val="0"/>
              </a:spcBef>
              <a:spcAft>
                <a:spcPts val="0"/>
              </a:spcAft>
            </a:pPr>
            <a:endParaRPr lang="pt-BR" altLang="pt-BR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Formular claramente quais </a:t>
            </a: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escolhas, decisões ou perguntas sobre as quais o Minipúblico deverá deliberar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considerando o uso esperado de suas recomendações.</a:t>
            </a:r>
          </a:p>
          <a:p>
            <a:pPr marL="285750" indent="-285750" defTabSz="914400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o Demos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seja, o público impactado pela decisão que deverá ser representado no Minipúblico e validar critérios de seleção dos participantes.</a:t>
            </a:r>
          </a:p>
          <a:p>
            <a:pPr marL="285750" indent="-285750" defTabSz="914400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Indicar e validar fontes de informação 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permitam ao Minipúblico ter uma visão compreensiva do contexto da deliberação, com perspectivas e argumentações diferentes entre si, ou até mesmo antagônicas.</a:t>
            </a:r>
          </a:p>
          <a:p>
            <a:pPr marL="285750" indent="-285750" defTabSz="914400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Discutir e validar a </a:t>
            </a: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programação e o conteúdo da Etapa Informativa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defTabSz="914400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Acompanhar as atividades </a:t>
            </a: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verificando a transparência e isenção dos procedimentos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adotados</a:t>
            </a:r>
          </a:p>
          <a:p>
            <a:pPr marL="285750" indent="-285750" defTabSz="914400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Planejar e realizar </a:t>
            </a: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divulgação e encaminhamento das recomendações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Minipúblico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B543E7-A9D0-458A-AD72-FF843DA318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8129">
            <a:off x="7393841" y="2378597"/>
            <a:ext cx="4427588" cy="3163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71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362E4-3F46-49F4-A383-A6D05FD015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Minipúblicos passo a passo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579" name="Agrupar 50">
            <a:extLst>
              <a:ext uri="{FF2B5EF4-FFF2-40B4-BE49-F238E27FC236}">
                <a16:creationId xmlns:a16="http://schemas.microsoft.com/office/drawing/2014/main" id="{1547FB11-F121-4BA3-932D-C59B3B332F5A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685800"/>
            <a:ext cx="2276475" cy="3162300"/>
            <a:chOff x="397" y="686137"/>
            <a:chExt cx="2276505" cy="3162302"/>
          </a:xfrm>
        </p:grpSpPr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61C43B4F-1566-4B5D-844F-2449EB9E3AB7}"/>
                </a:ext>
              </a:extLst>
            </p:cNvPr>
            <p:cNvSpPr/>
            <p:nvPr/>
          </p:nvSpPr>
          <p:spPr>
            <a:xfrm>
              <a:off x="240113" y="3010238"/>
              <a:ext cx="960450" cy="838201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8900129-123E-42E4-9F95-1D4EC24BC894}"/>
                </a:ext>
              </a:extLst>
            </p:cNvPr>
            <p:cNvSpPr/>
            <p:nvPr/>
          </p:nvSpPr>
          <p:spPr>
            <a:xfrm>
              <a:off x="397" y="3189627"/>
              <a:ext cx="479431" cy="479425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82F9A7F-9BD5-4356-ABF8-FE6BAC86083C}"/>
                </a:ext>
              </a:extLst>
            </p:cNvPr>
            <p:cNvSpPr/>
            <p:nvPr/>
          </p:nvSpPr>
          <p:spPr>
            <a:xfrm>
              <a:off x="400452" y="686137"/>
              <a:ext cx="1876450" cy="1938339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Proponente traz o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problema alvo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 junto com o Delibera Brasil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desenhamos o Minipúblico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: definição do escopo, formato do resultado, ou seja qual será a tarefa, definição do demos e a estratégia de convocação</a:t>
              </a:r>
            </a:p>
          </p:txBody>
        </p:sp>
        <p:cxnSp>
          <p:nvCxnSpPr>
            <p:cNvPr id="13" name="Conector: Angulado 12">
              <a:extLst>
                <a:ext uri="{FF2B5EF4-FFF2-40B4-BE49-F238E27FC236}">
                  <a16:creationId xmlns:a16="http://schemas.microsoft.com/office/drawing/2014/main" id="{308D5F3F-F690-43D8-A321-4BCF48A5CAB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-498074" y="2287925"/>
              <a:ext cx="1622426" cy="174627"/>
            </a:xfrm>
            <a:prstGeom prst="bentConnector2">
              <a:avLst/>
            </a:prstGeom>
            <a:ln w="28575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0" name="Agrupar 51">
            <a:extLst>
              <a:ext uri="{FF2B5EF4-FFF2-40B4-BE49-F238E27FC236}">
                <a16:creationId xmlns:a16="http://schemas.microsoft.com/office/drawing/2014/main" id="{4462CD49-AEC6-4D93-A1C7-A77F9C200AFB}"/>
              </a:ext>
            </a:extLst>
          </p:cNvPr>
          <p:cNvGrpSpPr>
            <a:grpSpLocks/>
          </p:cNvGrpSpPr>
          <p:nvPr/>
        </p:nvGrpSpPr>
        <p:grpSpPr bwMode="auto">
          <a:xfrm>
            <a:off x="1397000" y="3009900"/>
            <a:ext cx="2438400" cy="3084513"/>
            <a:chOff x="1259977" y="3009558"/>
            <a:chExt cx="2438567" cy="3084373"/>
          </a:xfrm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C3671E7-8693-4342-AA8E-1F525D74DF96}"/>
                </a:ext>
              </a:extLst>
            </p:cNvPr>
            <p:cNvSpPr/>
            <p:nvPr/>
          </p:nvSpPr>
          <p:spPr>
            <a:xfrm>
              <a:off x="1499706" y="3009558"/>
              <a:ext cx="960503" cy="838162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289877"/>
                <a:satOff val="14286"/>
                <a:lumOff val="254"/>
                <a:alphaOff val="0"/>
              </a:schemeClr>
            </a:lnRef>
            <a:fillRef idx="1">
              <a:schemeClr val="accent3">
                <a:tint val="40000"/>
                <a:alpha val="90000"/>
                <a:hueOff val="289877"/>
                <a:satOff val="14286"/>
                <a:lumOff val="254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89877"/>
                <a:satOff val="14286"/>
                <a:lumOff val="25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64EF364B-D768-46C9-BF88-0B521BE03B79}"/>
                </a:ext>
              </a:extLst>
            </p:cNvPr>
            <p:cNvSpPr/>
            <p:nvPr/>
          </p:nvSpPr>
          <p:spPr>
            <a:xfrm>
              <a:off x="1259977" y="3188938"/>
              <a:ext cx="479458" cy="479403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87228"/>
                <a:satOff val="14286"/>
                <a:lumOff val="-2101"/>
                <a:alphaOff val="0"/>
              </a:schemeClr>
            </a:fillRef>
            <a:effectRef idx="0">
              <a:schemeClr val="accent3">
                <a:hueOff val="387228"/>
                <a:satOff val="14286"/>
                <a:lumOff val="-2101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804B5D1-09C6-49D4-90B6-C04D9955D681}"/>
                </a:ext>
              </a:extLst>
            </p:cNvPr>
            <p:cNvSpPr/>
            <p:nvPr/>
          </p:nvSpPr>
          <p:spPr>
            <a:xfrm>
              <a:off x="1671168" y="4155681"/>
              <a:ext cx="2027376" cy="1938250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Mapeamento e contatos com o Grupo de Conteúdo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:  “curadores” da apresentação de contexto, especialistas “testemunhas”, “advogados” e representantes dos grupos de interesse envolvidos e  observadores</a:t>
              </a:r>
            </a:p>
          </p:txBody>
        </p:sp>
        <p:cxnSp>
          <p:nvCxnSpPr>
            <p:cNvPr id="19" name="Conector: Angulado 18">
              <a:extLst>
                <a:ext uri="{FF2B5EF4-FFF2-40B4-BE49-F238E27FC236}">
                  <a16:creationId xmlns:a16="http://schemas.microsoft.com/office/drawing/2014/main" id="{4DBC1F50-8937-46E3-BA92-695CC927214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5383" y="4328701"/>
              <a:ext cx="1415986" cy="155586"/>
            </a:xfrm>
            <a:prstGeom prst="bentConnector2">
              <a:avLst/>
            </a:prstGeom>
            <a:ln w="28575">
              <a:solidFill>
                <a:srgbClr val="AE93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1" name="Agrupar 52">
            <a:extLst>
              <a:ext uri="{FF2B5EF4-FFF2-40B4-BE49-F238E27FC236}">
                <a16:creationId xmlns:a16="http://schemas.microsoft.com/office/drawing/2014/main" id="{766A8363-059E-4089-A169-B3AA84555AD8}"/>
              </a:ext>
            </a:extLst>
          </p:cNvPr>
          <p:cNvGrpSpPr>
            <a:grpSpLocks/>
          </p:cNvGrpSpPr>
          <p:nvPr/>
        </p:nvGrpSpPr>
        <p:grpSpPr bwMode="auto">
          <a:xfrm>
            <a:off x="2655888" y="865188"/>
            <a:ext cx="2271712" cy="2982912"/>
            <a:chOff x="2519557" y="865826"/>
            <a:chExt cx="2270811" cy="2982613"/>
          </a:xfrm>
        </p:grpSpPr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21DE774-703B-4233-AB0E-1D644430D8AC}"/>
                </a:ext>
              </a:extLst>
            </p:cNvPr>
            <p:cNvSpPr/>
            <p:nvPr/>
          </p:nvSpPr>
          <p:spPr>
            <a:xfrm>
              <a:off x="2759174" y="3010323"/>
              <a:ext cx="960057" cy="838116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579755"/>
                <a:satOff val="28571"/>
                <a:lumOff val="508"/>
                <a:alphaOff val="0"/>
              </a:schemeClr>
            </a:lnRef>
            <a:fillRef idx="1">
              <a:schemeClr val="accent3">
                <a:tint val="40000"/>
                <a:alpha val="90000"/>
                <a:hueOff val="579755"/>
                <a:satOff val="28571"/>
                <a:lumOff val="50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579755"/>
                <a:satOff val="28571"/>
                <a:lumOff val="50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1D0994DA-0C74-4CD7-9348-60DA1DAC25DB}"/>
                </a:ext>
              </a:extLst>
            </p:cNvPr>
            <p:cNvSpPr/>
            <p:nvPr/>
          </p:nvSpPr>
          <p:spPr>
            <a:xfrm>
              <a:off x="2519557" y="3189693"/>
              <a:ext cx="479235" cy="479377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74457"/>
                <a:satOff val="28571"/>
                <a:lumOff val="-4202"/>
                <a:alphaOff val="0"/>
              </a:schemeClr>
            </a:fillRef>
            <a:effectRef idx="0">
              <a:schemeClr val="accent3">
                <a:hueOff val="774457"/>
                <a:satOff val="28571"/>
                <a:lumOff val="-4202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CC545D12-9D2C-426D-BE3A-51CA6D630175}"/>
                </a:ext>
              </a:extLst>
            </p:cNvPr>
            <p:cNvSpPr/>
            <p:nvPr/>
          </p:nvSpPr>
          <p:spPr>
            <a:xfrm>
              <a:off x="2913101" y="865826"/>
              <a:ext cx="1877267" cy="1385748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Discussão e validação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junto ao Grupo de Conteúdo do demos, da tarefa e da estratégia de convocação e recrutamento dos participantes</a:t>
              </a:r>
            </a:p>
          </p:txBody>
        </p:sp>
        <p:cxnSp>
          <p:nvCxnSpPr>
            <p:cNvPr id="23" name="Conector: Angulado 22">
              <a:extLst>
                <a:ext uri="{FF2B5EF4-FFF2-40B4-BE49-F238E27FC236}">
                  <a16:creationId xmlns:a16="http://schemas.microsoft.com/office/drawing/2014/main" id="{145E8B91-8933-407D-9608-22AB260BD6B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028973" y="2289696"/>
              <a:ext cx="1622262" cy="174556"/>
            </a:xfrm>
            <a:prstGeom prst="bentConnector2">
              <a:avLst/>
            </a:prstGeom>
            <a:ln w="28575">
              <a:solidFill>
                <a:srgbClr val="AD7E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2" name="Agrupar 53">
            <a:extLst>
              <a:ext uri="{FF2B5EF4-FFF2-40B4-BE49-F238E27FC236}">
                <a16:creationId xmlns:a16="http://schemas.microsoft.com/office/drawing/2014/main" id="{CEE4606A-6296-4C30-842B-798592F7FF27}"/>
              </a:ext>
            </a:extLst>
          </p:cNvPr>
          <p:cNvGrpSpPr>
            <a:grpSpLocks/>
          </p:cNvGrpSpPr>
          <p:nvPr/>
        </p:nvGrpSpPr>
        <p:grpSpPr bwMode="auto">
          <a:xfrm>
            <a:off x="3916363" y="3009900"/>
            <a:ext cx="2281237" cy="2682539"/>
            <a:chOff x="3779138" y="3009558"/>
            <a:chExt cx="2282746" cy="2682675"/>
          </a:xfrm>
        </p:grpSpPr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75A00732-1F0C-4C55-BE58-159EBA6123E7}"/>
                </a:ext>
              </a:extLst>
            </p:cNvPr>
            <p:cNvSpPr/>
            <p:nvPr/>
          </p:nvSpPr>
          <p:spPr>
            <a:xfrm>
              <a:off x="4019009" y="3009558"/>
              <a:ext cx="959484" cy="838243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869632"/>
                <a:satOff val="42857"/>
                <a:lumOff val="762"/>
                <a:alphaOff val="0"/>
              </a:schemeClr>
            </a:lnRef>
            <a:fillRef idx="1">
              <a:schemeClr val="accent3">
                <a:tint val="40000"/>
                <a:alpha val="90000"/>
                <a:hueOff val="869632"/>
                <a:satOff val="42857"/>
                <a:lumOff val="762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869632"/>
                <a:satOff val="42857"/>
                <a:lumOff val="76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90B1F1-5712-4A59-A2B4-7E38D4BD99B7}"/>
                </a:ext>
              </a:extLst>
            </p:cNvPr>
            <p:cNvSpPr/>
            <p:nvPr/>
          </p:nvSpPr>
          <p:spPr>
            <a:xfrm>
              <a:off x="3779138" y="3188955"/>
              <a:ext cx="479742" cy="479449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0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18C66E2-AB61-4A0D-9C93-9AD51F3A5314}"/>
                </a:ext>
              </a:extLst>
            </p:cNvPr>
            <p:cNvSpPr/>
            <p:nvPr/>
          </p:nvSpPr>
          <p:spPr>
            <a:xfrm>
              <a:off x="4185807" y="4676518"/>
              <a:ext cx="1876077" cy="1015715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Programação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das sessões e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elaboração do conteúdo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a ser exposto aos cidadãos na Etapa Informativa </a:t>
              </a:r>
            </a:p>
          </p:txBody>
        </p:sp>
        <p:cxnSp>
          <p:nvCxnSpPr>
            <p:cNvPr id="25" name="Conector: Angulado 24">
              <a:extLst>
                <a:ext uri="{FF2B5EF4-FFF2-40B4-BE49-F238E27FC236}">
                  <a16:creationId xmlns:a16="http://schemas.microsoft.com/office/drawing/2014/main" id="{830C6B1D-43A7-4AC5-8705-8ACEA7B5D95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99113" y="4329583"/>
              <a:ext cx="1416122" cy="157267"/>
            </a:xfrm>
            <a:prstGeom prst="bentConnector2">
              <a:avLst/>
            </a:prstGeom>
            <a:ln w="28575">
              <a:solidFill>
                <a:srgbClr val="AB6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3" name="Agrupar 54">
            <a:extLst>
              <a:ext uri="{FF2B5EF4-FFF2-40B4-BE49-F238E27FC236}">
                <a16:creationId xmlns:a16="http://schemas.microsoft.com/office/drawing/2014/main" id="{C544DC57-90C9-414C-B1D6-02C9665A4E3B}"/>
              </a:ext>
            </a:extLst>
          </p:cNvPr>
          <p:cNvGrpSpPr>
            <a:grpSpLocks/>
          </p:cNvGrpSpPr>
          <p:nvPr/>
        </p:nvGrpSpPr>
        <p:grpSpPr bwMode="auto">
          <a:xfrm>
            <a:off x="5175250" y="1236663"/>
            <a:ext cx="2278063" cy="2611437"/>
            <a:chOff x="5038718" y="1236593"/>
            <a:chExt cx="2278764" cy="2611846"/>
          </a:xfrm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4AA7EBB-F4EF-43F2-98DB-8F05507552E7}"/>
                </a:ext>
              </a:extLst>
            </p:cNvPr>
            <p:cNvSpPr/>
            <p:nvPr/>
          </p:nvSpPr>
          <p:spPr>
            <a:xfrm>
              <a:off x="5278505" y="3010108"/>
              <a:ext cx="959145" cy="838331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1159509"/>
                <a:satOff val="57143"/>
                <a:lumOff val="1017"/>
                <a:alphaOff val="0"/>
              </a:schemeClr>
            </a:lnRef>
            <a:fillRef idx="1">
              <a:schemeClr val="accent3">
                <a:tint val="40000"/>
                <a:alpha val="90000"/>
                <a:hueOff val="1159509"/>
                <a:satOff val="57143"/>
                <a:lumOff val="1017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1159509"/>
                <a:satOff val="57143"/>
                <a:lumOff val="10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E4E74544-7793-4BD6-9556-776C6D15EBC9}"/>
                </a:ext>
              </a:extLst>
            </p:cNvPr>
            <p:cNvSpPr/>
            <p:nvPr/>
          </p:nvSpPr>
          <p:spPr>
            <a:xfrm>
              <a:off x="5038718" y="3189524"/>
              <a:ext cx="479573" cy="479500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0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4D354CC-5D49-4C6B-9579-0C6165721BBF}"/>
                </a:ext>
              </a:extLst>
            </p:cNvPr>
            <p:cNvSpPr/>
            <p:nvPr/>
          </p:nvSpPr>
          <p:spPr>
            <a:xfrm>
              <a:off x="5440480" y="1236593"/>
              <a:ext cx="1877002" cy="646213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Convocação e recrutamento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dos cidadãos</a:t>
              </a:r>
            </a:p>
          </p:txBody>
        </p:sp>
        <p:cxnSp>
          <p:nvCxnSpPr>
            <p:cNvPr id="27" name="Conector: Angulado 26">
              <a:extLst>
                <a:ext uri="{FF2B5EF4-FFF2-40B4-BE49-F238E27FC236}">
                  <a16:creationId xmlns:a16="http://schemas.microsoft.com/office/drawing/2014/main" id="{5EBB5AE0-D0EF-46BD-9BB9-4ACA0A8E0EB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56092" y="2292432"/>
              <a:ext cx="1622679" cy="174679"/>
            </a:xfrm>
            <a:prstGeom prst="bentConnector2">
              <a:avLst/>
            </a:prstGeom>
            <a:ln w="28575">
              <a:solidFill>
                <a:srgbClr val="AE5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4" name="Agrupar 55">
            <a:extLst>
              <a:ext uri="{FF2B5EF4-FFF2-40B4-BE49-F238E27FC236}">
                <a16:creationId xmlns:a16="http://schemas.microsoft.com/office/drawing/2014/main" id="{0B77F566-CF2C-461C-A00E-C41AEB920D50}"/>
              </a:ext>
            </a:extLst>
          </p:cNvPr>
          <p:cNvGrpSpPr>
            <a:grpSpLocks/>
          </p:cNvGrpSpPr>
          <p:nvPr/>
        </p:nvGrpSpPr>
        <p:grpSpPr bwMode="auto">
          <a:xfrm>
            <a:off x="6434138" y="3009900"/>
            <a:ext cx="2278062" cy="2486025"/>
            <a:chOff x="6298298" y="3009558"/>
            <a:chExt cx="2277051" cy="2485890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8BA6594-9637-4BAA-9672-A3F19D2973AE}"/>
                </a:ext>
              </a:extLst>
            </p:cNvPr>
            <p:cNvSpPr/>
            <p:nvPr/>
          </p:nvSpPr>
          <p:spPr>
            <a:xfrm>
              <a:off x="6537904" y="3009558"/>
              <a:ext cx="960012" cy="838154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1449386"/>
                <a:satOff val="71429"/>
                <a:lumOff val="1271"/>
                <a:alphaOff val="0"/>
              </a:schemeClr>
            </a:lnRef>
            <a:fillRef idx="1">
              <a:schemeClr val="accent3">
                <a:tint val="40000"/>
                <a:alpha val="90000"/>
                <a:hueOff val="1449386"/>
                <a:satOff val="71429"/>
                <a:lumOff val="1271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1449386"/>
                <a:satOff val="71429"/>
                <a:lumOff val="127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F17549DD-212B-4D93-AB3B-73E5E094D144}"/>
                </a:ext>
              </a:extLst>
            </p:cNvPr>
            <p:cNvSpPr/>
            <p:nvPr/>
          </p:nvSpPr>
          <p:spPr>
            <a:xfrm>
              <a:off x="6298298" y="3188936"/>
              <a:ext cx="479212" cy="479399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0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FDE9F88-F2F7-43B4-8064-D46EDA51D652}"/>
                </a:ext>
              </a:extLst>
            </p:cNvPr>
            <p:cNvSpPr/>
            <p:nvPr/>
          </p:nvSpPr>
          <p:spPr>
            <a:xfrm>
              <a:off x="6698170" y="4665231"/>
              <a:ext cx="1877179" cy="830217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Realização das sessões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: pelo menos 2 dias, preferencialmente consecutivos</a:t>
              </a:r>
            </a:p>
          </p:txBody>
        </p:sp>
        <p:cxnSp>
          <p:nvCxnSpPr>
            <p:cNvPr id="29" name="Conector: Angulado 28">
              <a:extLst>
                <a:ext uri="{FF2B5EF4-FFF2-40B4-BE49-F238E27FC236}">
                  <a16:creationId xmlns:a16="http://schemas.microsoft.com/office/drawing/2014/main" id="{C7F13601-9A30-4F47-8571-068A73BE266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911638" y="4318411"/>
              <a:ext cx="1415973" cy="157093"/>
            </a:xfrm>
            <a:prstGeom prst="bentConnector2">
              <a:avLst/>
            </a:prstGeom>
            <a:ln w="28575">
              <a:solidFill>
                <a:srgbClr val="B04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5" name="Agrupar 56">
            <a:extLst>
              <a:ext uri="{FF2B5EF4-FFF2-40B4-BE49-F238E27FC236}">
                <a16:creationId xmlns:a16="http://schemas.microsoft.com/office/drawing/2014/main" id="{9B53EE0A-2D7F-4D7E-9385-40E4EAF2A490}"/>
              </a:ext>
            </a:extLst>
          </p:cNvPr>
          <p:cNvGrpSpPr>
            <a:grpSpLocks/>
          </p:cNvGrpSpPr>
          <p:nvPr/>
        </p:nvGrpSpPr>
        <p:grpSpPr bwMode="auto">
          <a:xfrm>
            <a:off x="7694613" y="869950"/>
            <a:ext cx="2259012" cy="2978150"/>
            <a:chOff x="7557879" y="870376"/>
            <a:chExt cx="2259425" cy="2978063"/>
          </a:xfrm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036D351F-F595-47F2-9FF2-197B70936551}"/>
                </a:ext>
              </a:extLst>
            </p:cNvPr>
            <p:cNvSpPr/>
            <p:nvPr/>
          </p:nvSpPr>
          <p:spPr>
            <a:xfrm>
              <a:off x="7797635" y="3010263"/>
              <a:ext cx="960614" cy="838176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1739264"/>
                <a:satOff val="85714"/>
                <a:lumOff val="1525"/>
                <a:alphaOff val="0"/>
              </a:schemeClr>
            </a:lnRef>
            <a:fillRef idx="1">
              <a:schemeClr val="accent3">
                <a:tint val="40000"/>
                <a:alpha val="90000"/>
                <a:hueOff val="1739264"/>
                <a:satOff val="85714"/>
                <a:lumOff val="1525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1739264"/>
                <a:satOff val="85714"/>
                <a:lumOff val="152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6D22C84D-14AA-44C4-913C-EF61C509698B}"/>
                </a:ext>
              </a:extLst>
            </p:cNvPr>
            <p:cNvSpPr/>
            <p:nvPr/>
          </p:nvSpPr>
          <p:spPr>
            <a:xfrm>
              <a:off x="7557879" y="3189646"/>
              <a:ext cx="479513" cy="479411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323371"/>
                <a:satOff val="85714"/>
                <a:lumOff val="-12605"/>
                <a:alphaOff val="0"/>
              </a:schemeClr>
            </a:fillRef>
            <a:effectRef idx="0">
              <a:schemeClr val="accent3">
                <a:hueOff val="2323371"/>
                <a:satOff val="85714"/>
                <a:lumOff val="-12605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6B2843C1-57E9-4DBC-B104-8CA09A4A1842}"/>
                </a:ext>
              </a:extLst>
            </p:cNvPr>
            <p:cNvSpPr/>
            <p:nvPr/>
          </p:nvSpPr>
          <p:spPr>
            <a:xfrm>
              <a:off x="7940536" y="870376"/>
              <a:ext cx="1876768" cy="1754137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Oficina proponente + Delibera Brasil para </a:t>
              </a: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discussão do resultado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, finalização de relatório, incluindo estratégia de disseminação/ repercussão/ implementação</a:t>
              </a:r>
            </a:p>
          </p:txBody>
        </p:sp>
        <p:cxnSp>
          <p:nvCxnSpPr>
            <p:cNvPr id="31" name="Conector: Angulado 30">
              <a:extLst>
                <a:ext uri="{FF2B5EF4-FFF2-40B4-BE49-F238E27FC236}">
                  <a16:creationId xmlns:a16="http://schemas.microsoft.com/office/drawing/2014/main" id="{937BB094-0D3A-4573-9CE0-5820538A15A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56309" y="2294304"/>
              <a:ext cx="1622378" cy="174657"/>
            </a:xfrm>
            <a:prstGeom prst="bentConnector2">
              <a:avLst/>
            </a:prstGeom>
            <a:ln w="28575">
              <a:solidFill>
                <a:srgbClr val="B24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6" name="Agrupar 57">
            <a:extLst>
              <a:ext uri="{FF2B5EF4-FFF2-40B4-BE49-F238E27FC236}">
                <a16:creationId xmlns:a16="http://schemas.microsoft.com/office/drawing/2014/main" id="{516ED1EC-87CD-4E25-AA05-2D1F502D16DA}"/>
              </a:ext>
            </a:extLst>
          </p:cNvPr>
          <p:cNvGrpSpPr>
            <a:grpSpLocks/>
          </p:cNvGrpSpPr>
          <p:nvPr/>
        </p:nvGrpSpPr>
        <p:grpSpPr bwMode="auto">
          <a:xfrm>
            <a:off x="8953500" y="3009900"/>
            <a:ext cx="2286000" cy="3225800"/>
            <a:chOff x="8817459" y="3009558"/>
            <a:chExt cx="2285000" cy="3226825"/>
          </a:xfrm>
        </p:grpSpPr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31534CC-2A55-43D2-A720-B9F3F29F629F}"/>
                </a:ext>
              </a:extLst>
            </p:cNvPr>
            <p:cNvSpPr/>
            <p:nvPr/>
          </p:nvSpPr>
          <p:spPr>
            <a:xfrm>
              <a:off x="9057067" y="3009558"/>
              <a:ext cx="960017" cy="838466"/>
            </a:xfrm>
            <a:custGeom>
              <a:avLst/>
              <a:gdLst>
                <a:gd name="connsiteX0" fmla="*/ 0 w 959680"/>
                <a:gd name="connsiteY0" fmla="*/ 125832 h 838881"/>
                <a:gd name="connsiteX1" fmla="*/ 540240 w 959680"/>
                <a:gd name="connsiteY1" fmla="*/ 125832 h 838881"/>
                <a:gd name="connsiteX2" fmla="*/ 540240 w 959680"/>
                <a:gd name="connsiteY2" fmla="*/ 0 h 838881"/>
                <a:gd name="connsiteX3" fmla="*/ 959680 w 959680"/>
                <a:gd name="connsiteY3" fmla="*/ 419441 h 838881"/>
                <a:gd name="connsiteX4" fmla="*/ 540240 w 959680"/>
                <a:gd name="connsiteY4" fmla="*/ 838881 h 838881"/>
                <a:gd name="connsiteX5" fmla="*/ 540240 w 959680"/>
                <a:gd name="connsiteY5" fmla="*/ 713049 h 838881"/>
                <a:gd name="connsiteX6" fmla="*/ 0 w 959680"/>
                <a:gd name="connsiteY6" fmla="*/ 713049 h 838881"/>
                <a:gd name="connsiteX7" fmla="*/ 0 w 959680"/>
                <a:gd name="connsiteY7" fmla="*/ 125832 h 83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680" h="838881">
                  <a:moveTo>
                    <a:pt x="0" y="125832"/>
                  </a:moveTo>
                  <a:lnTo>
                    <a:pt x="540240" y="125832"/>
                  </a:lnTo>
                  <a:lnTo>
                    <a:pt x="540240" y="0"/>
                  </a:lnTo>
                  <a:lnTo>
                    <a:pt x="959680" y="419441"/>
                  </a:lnTo>
                  <a:lnTo>
                    <a:pt x="540240" y="838881"/>
                  </a:lnTo>
                  <a:lnTo>
                    <a:pt x="540240" y="713049"/>
                  </a:lnTo>
                  <a:lnTo>
                    <a:pt x="0" y="713049"/>
                  </a:lnTo>
                  <a:lnTo>
                    <a:pt x="0" y="125832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lnRef>
            <a:fillRef idx="1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21200" tIns="146152" rIns="292556" bIns="146152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B2E8D177-9B0D-4A7B-B8E3-67B7AD121EFB}"/>
                </a:ext>
              </a:extLst>
            </p:cNvPr>
            <p:cNvSpPr/>
            <p:nvPr/>
          </p:nvSpPr>
          <p:spPr>
            <a:xfrm>
              <a:off x="8817459" y="3189003"/>
              <a:ext cx="479215" cy="479577"/>
            </a:xfrm>
            <a:custGeom>
              <a:avLst/>
              <a:gdLst>
                <a:gd name="connsiteX0" fmla="*/ 0 w 479840"/>
                <a:gd name="connsiteY0" fmla="*/ 239920 h 479840"/>
                <a:gd name="connsiteX1" fmla="*/ 239920 w 479840"/>
                <a:gd name="connsiteY1" fmla="*/ 0 h 479840"/>
                <a:gd name="connsiteX2" fmla="*/ 479840 w 479840"/>
                <a:gd name="connsiteY2" fmla="*/ 239920 h 479840"/>
                <a:gd name="connsiteX3" fmla="*/ 239920 w 479840"/>
                <a:gd name="connsiteY3" fmla="*/ 479840 h 479840"/>
                <a:gd name="connsiteX4" fmla="*/ 0 w 479840"/>
                <a:gd name="connsiteY4" fmla="*/ 239920 h 47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840" h="479840">
                  <a:moveTo>
                    <a:pt x="0" y="239920"/>
                  </a:moveTo>
                  <a:cubicBezTo>
                    <a:pt x="0" y="107416"/>
                    <a:pt x="107416" y="0"/>
                    <a:pt x="239920" y="0"/>
                  </a:cubicBezTo>
                  <a:cubicBezTo>
                    <a:pt x="372424" y="0"/>
                    <a:pt x="479840" y="107416"/>
                    <a:pt x="479840" y="239920"/>
                  </a:cubicBezTo>
                  <a:cubicBezTo>
                    <a:pt x="479840" y="372424"/>
                    <a:pt x="372424" y="479840"/>
                    <a:pt x="239920" y="479840"/>
                  </a:cubicBezTo>
                  <a:cubicBezTo>
                    <a:pt x="107416" y="479840"/>
                    <a:pt x="0" y="372424"/>
                    <a:pt x="0" y="2399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lIns="90591" tIns="90591" rIns="90591" bIns="90591" spcCol="1270" anchor="ctr"/>
            <a:lstStyle/>
            <a:p>
              <a:pPr algn="ctr" defTabSz="14224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0F570370-4076-495F-9631-80933734AABC}"/>
                </a:ext>
              </a:extLst>
            </p:cNvPr>
            <p:cNvSpPr/>
            <p:nvPr/>
          </p:nvSpPr>
          <p:spPr>
            <a:xfrm>
              <a:off x="9225269" y="4667435"/>
              <a:ext cx="1877190" cy="1568948"/>
            </a:xfrm>
            <a:prstGeom prst="rect">
              <a:avLst/>
            </a:prstGeom>
            <a:ln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Avaliação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: incluindo aplicação de entrevistas de follow-up com proponente, Grupo de Conteúdo e cidadãos participantes para avaliação do resultado do Minipúblico</a:t>
              </a:r>
            </a:p>
          </p:txBody>
        </p:sp>
        <p:cxnSp>
          <p:nvCxnSpPr>
            <p:cNvPr id="33" name="Conector: Angulado 32">
              <a:extLst>
                <a:ext uri="{FF2B5EF4-FFF2-40B4-BE49-F238E27FC236}">
                  <a16:creationId xmlns:a16="http://schemas.microsoft.com/office/drawing/2014/main" id="{C0D51912-0C2D-4195-8509-1B9C548C72E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439265" y="4321309"/>
              <a:ext cx="1414912" cy="157094"/>
            </a:xfrm>
            <a:prstGeom prst="bentConnector2">
              <a:avLst/>
            </a:prstGeom>
            <a:ln w="28575">
              <a:solidFill>
                <a:srgbClr val="B43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40903-408B-4F16-ABD2-E87880F389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68375"/>
          </a:xfrm>
          <a:prstGeom prst="rect">
            <a:avLst/>
          </a:prstGeom>
          <a:solidFill>
            <a:schemeClr val="accent2"/>
          </a:solidFill>
        </p:spPr>
        <p:txBody>
          <a:bodyPr lIns="14400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de Bairro Território Lapenna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Imagem 3">
            <a:extLst>
              <a:ext uri="{FF2B5EF4-FFF2-40B4-BE49-F238E27FC236}">
                <a16:creationId xmlns:a16="http://schemas.microsoft.com/office/drawing/2014/main" id="{9425A0D6-D342-45FC-9B15-FBF72B70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D73A7A0-5315-43E1-9504-C1EFC367FF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0620">
            <a:off x="7524750" y="2046288"/>
            <a:ext cx="3406775" cy="227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19553396-0D69-4089-BBAD-A912ED63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1036638"/>
            <a:ext cx="67691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ctr"/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Prestação de contas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gestores, legisladores, agentes de impacto social podem participar das sessões, gerando expectativa de que prestem contas sobre suas ações a partir disso.</a:t>
            </a:r>
          </a:p>
          <a:p>
            <a:pPr defTabSz="914400" eaLnBrk="1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Qualificação dos cidadãos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para o debate público e na apresentação de demandas e propostas perante gestores públicos e legisladores. </a:t>
            </a:r>
          </a:p>
          <a:p>
            <a:pPr defTabSz="914400" eaLnBrk="1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política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além dos participantes, vídeos e matérias sobre o Minipúblico servem como mais uma informação disponível para o público em geral, inclusive se estiver previsto processo eleitoral sobre o tema. Expõe e sensibiliza quanto à complexidade das decisões coletivas.</a:t>
            </a:r>
          </a:p>
          <a:p>
            <a:pPr defTabSz="914400" eaLnBrk="1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altLang="pt-BR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</a:t>
            </a:r>
            <a:r>
              <a:rPr lang="pt-BR" altLang="pt-BR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exercita o senso de responsabilidade pelas decisões e escolhas, sobretudo a longo prazo.</a:t>
            </a:r>
            <a:endParaRPr lang="pt-BR" altLang="pt-BR" sz="8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12EA511-1482-4A61-9D4C-7643F09C9BA6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benefícios dos minipúblicos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7B5A0E7-C802-484D-A22F-EC8AD894E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74"/>
          <a:stretch/>
        </p:blipFill>
        <p:spPr>
          <a:xfrm rot="21448346">
            <a:off x="7954963" y="4184650"/>
            <a:ext cx="3502025" cy="2008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288DB69-68C0-47C4-A6D9-5D1CBD019B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603">
            <a:off x="7942263" y="303213"/>
            <a:ext cx="3351212" cy="2233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12EA511-1482-4A61-9D4C-7643F09C9BA6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Minipúblicos no mundo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2" descr="Resultado de imagem para mapa mundi">
            <a:extLst>
              <a:ext uri="{FF2B5EF4-FFF2-40B4-BE49-F238E27FC236}">
                <a16:creationId xmlns:a16="http://schemas.microsoft.com/office/drawing/2014/main" id="{8F14CBF5-6CBB-4C6D-A2AD-71176638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550" y="1571625"/>
            <a:ext cx="69373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A749337-B13E-450B-BDD0-01AF11D84B4D}"/>
              </a:ext>
            </a:extLst>
          </p:cNvPr>
          <p:cNvCxnSpPr>
            <a:cxnSpLocks/>
          </p:cNvCxnSpPr>
          <p:nvPr/>
        </p:nvCxnSpPr>
        <p:spPr>
          <a:xfrm flipV="1">
            <a:off x="7300913" y="4100513"/>
            <a:ext cx="1066800" cy="690562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C26384-FD8F-45DF-889F-F4AA26F22DCF}"/>
              </a:ext>
            </a:extLst>
          </p:cNvPr>
          <p:cNvSpPr/>
          <p:nvPr/>
        </p:nvSpPr>
        <p:spPr>
          <a:xfrm>
            <a:off x="8380413" y="3028950"/>
            <a:ext cx="2755900" cy="2124075"/>
          </a:xfrm>
          <a:prstGeom prst="rect">
            <a:avLst/>
          </a:prstGeom>
          <a:ln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AUSTRÁLIA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newDemocracy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organização com muitas experiências bem sucedidas tanto no nível local quanto nacional. Em Byron Shire County, um popular destino turístico, criou-se um Painel de Soluções Comunitárias que delibera sobre aumento de taxas e como usar essa receita adicional equilibrando proteção ambiental com mais e melhor infraestrutura. 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B5B2735-A277-4EBA-8452-10AB204C57B0}"/>
              </a:ext>
            </a:extLst>
          </p:cNvPr>
          <p:cNvCxnSpPr>
            <a:cxnSpLocks/>
          </p:cNvCxnSpPr>
          <p:nvPr/>
        </p:nvCxnSpPr>
        <p:spPr>
          <a:xfrm flipH="1">
            <a:off x="2247900" y="3357563"/>
            <a:ext cx="1163638" cy="365125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D552E920-9947-404A-AC25-B2AEF1F4E6F5}"/>
              </a:ext>
            </a:extLst>
          </p:cNvPr>
          <p:cNvSpPr/>
          <p:nvPr/>
        </p:nvSpPr>
        <p:spPr>
          <a:xfrm>
            <a:off x="290513" y="1335088"/>
            <a:ext cx="1949450" cy="4708525"/>
          </a:xfrm>
          <a:prstGeom prst="rect">
            <a:avLst/>
          </a:prstGeom>
          <a:ln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ESTADOS UNIDOS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Citizens’ Initiative Reviews (CIR - Health Democracy):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Oregon já é lei, realizam minipúblicos sobre temas dos referendos estaduais e o resultado é impresso e distribuído junto com a cédula para os eleitores.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Jefferson Center: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organização que tem o “legado” do idealizador dos Júris de Cidadãos, Ned Crosby. Entre seus diversos projetos destacamos 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Your Voice Ohio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parceria com jornais e TVs estaduais sobre como lidar com a “epidemia dos opióides” e 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Rural Climate Dialogues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sobre mudanças climáticas nas comunidades rurais.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F8B394A2-ECFE-4C90-9939-EC8DDBDA643F}"/>
              </a:ext>
            </a:extLst>
          </p:cNvPr>
          <p:cNvCxnSpPr>
            <a:cxnSpLocks/>
          </p:cNvCxnSpPr>
          <p:nvPr/>
        </p:nvCxnSpPr>
        <p:spPr>
          <a:xfrm flipV="1">
            <a:off x="4899025" y="1201738"/>
            <a:ext cx="533400" cy="2209800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id="{C5670942-926B-4A1E-968C-168AC572F3CD}"/>
              </a:ext>
            </a:extLst>
          </p:cNvPr>
          <p:cNvSpPr/>
          <p:nvPr/>
        </p:nvSpPr>
        <p:spPr>
          <a:xfrm>
            <a:off x="5434013" y="574675"/>
            <a:ext cx="3587750" cy="1200150"/>
          </a:xfrm>
          <a:prstGeom prst="rect">
            <a:avLst/>
          </a:prstGeom>
          <a:ln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PORTUGAL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Fórum de Cidadãos: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2017 mini público elaborou recomendações para aprimorar a democracia portuguesa e está defendendo junto ao Parlamento a realização de minipúblicos a cada dois anos para revisar a legislação política.</a:t>
            </a: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C9040556-CF10-4194-A5FA-438720D80851}"/>
              </a:ext>
            </a:extLst>
          </p:cNvPr>
          <p:cNvSpPr/>
          <p:nvPr/>
        </p:nvSpPr>
        <p:spPr>
          <a:xfrm>
            <a:off x="3405188" y="5590843"/>
            <a:ext cx="75676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Warren e Gastil, </a:t>
            </a:r>
            <a:r>
              <a:rPr lang="pt-BR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Deliberative Minipublics Address the Cognitive Challenges of Democratic Citizenship</a:t>
            </a:r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The Journal of Politics, volume 77, number 2; Johnson e Gastil, </a:t>
            </a:r>
            <a:r>
              <a:rPr lang="pt-BR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Variations of Institutional Design for Empowered Deliberation </a:t>
            </a:r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Journal of Public Deliberation Vol. 11, Issue 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0">
            <a:extLst>
              <a:ext uri="{FF2B5EF4-FFF2-40B4-BE49-F238E27FC236}">
                <a16:creationId xmlns:a16="http://schemas.microsoft.com/office/drawing/2014/main" id="{70D18107-4546-450B-8488-CE8AFB2E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12192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C1C367-DA90-48F8-8418-BD3AC1E85E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68375"/>
          </a:xfrm>
          <a:prstGeom prst="rect">
            <a:avLst/>
          </a:prstGeom>
          <a:solidFill>
            <a:schemeClr val="accent2"/>
          </a:solidFill>
        </p:spPr>
        <p:txBody>
          <a:bodyPr lIns="14400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Minipúblico sobre requalificação da Rua Rafael Zimbardi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12EA511-1482-4A61-9D4C-7643F09C9BA6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Ficha técnica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659DEA55-9AA0-4178-9F56-ACE5E2C2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1062038"/>
            <a:ext cx="10826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PROPONENTE DO MINIPÚBLICO: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Colegiado do Plano de Bairro Território Lapenna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CONTEÚDO: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Colegiado do Plano de Bairro Território Lapenna, Fundação Tide Setubal, FGV-CEPESP, Instituto Brasiliana e Universidade Mackenzie, </a:t>
            </a:r>
            <a:r>
              <a:rPr lang="en-US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Bloomberg Initiative for Global Road Safety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UBS Jardim Lapenna, E.E. Prof. Pedro Moreira Matos, Prefeitura Regional de São Miguel Paulista.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ESCOPO: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diretrizes e prioridades para projeto de requalificação da rua Rafael Zimbardi.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 de 16 anos ou mais residente dos Jardins Lapenna e Nair e da Vila Gabi.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Telecentro (Sede da Sociedade Amigos do Jardim Lapenna) e Galpão de Cultura e Cidadania do Lapenna.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 DE DELIBERAÇÃO: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e 20 de maio de 2018.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DAS RECOMENDAÇÕES: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Subsidiar projeto elaborado por Rodrigo Mindlin (Instituto Brasiliana) e equipe Mackenzie</a:t>
            </a:r>
            <a:r>
              <a:rPr lang="pt-BR" alt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ser executado pela construtora detentora da Ata, responsável pelas obras de requalificação da rua Rafael Zimbardi.  </a:t>
            </a:r>
            <a:endParaRPr lang="en-US" altLang="pt-BR" sz="1600" dirty="0">
              <a:solidFill>
                <a:srgbClr val="5757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do projeto – Principais datas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tângulo 1">
            <a:extLst>
              <a:ext uri="{FF2B5EF4-FFF2-40B4-BE49-F238E27FC236}">
                <a16:creationId xmlns:a16="http://schemas.microsoft.com/office/drawing/2014/main" id="{2EA5A175-2C76-49E5-A1D4-3678A44FB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758825"/>
            <a:ext cx="7283450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23/mar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Reunião Delibera Brasil e Equipe Galpão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10/abr: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Reunião do Colegiado com Delibera Brasil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16/abr: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Sorteio de ruas para seleção de participantes e 1ª reunião do Grupo de Conteúdo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5/mai: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Colocação de faixa informativa e força-tarefa de recrutamento de participantes nas ruas sorteadas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8/mai: 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 do Colegiado com atualização do Delibera Brasil sobre andamento do projeto 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15/mai: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2ª reunião do Grupo de Conteúdo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e 20/mai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Sessões do minipúblico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21/mai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Entrega de destaques e resultados preliminares ao Colegiado e FTS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25/mai: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Reunião Rodrigo Mindlin, Construtora, FTS (Cometa) e Delibera Brasil</a:t>
            </a:r>
          </a:p>
          <a:p>
            <a:pPr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»"/>
            </a:pPr>
            <a:r>
              <a:rPr lang="pt-BR" altLang="pt-BR" sz="1600" b="1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25/mai:</a:t>
            </a:r>
            <a:r>
              <a:rPr lang="pt-BR" altLang="pt-BR" sz="1600" dirty="0">
                <a:solidFill>
                  <a:srgbClr val="5757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Recomendações do minipúblico afixadas no Galpão da Cidadania para conhecimento da comunidade e validação dos participantes</a:t>
            </a:r>
          </a:p>
        </p:txBody>
      </p:sp>
      <p:pic>
        <p:nvPicPr>
          <p:cNvPr id="5" name="Imagem 4" descr="Recorte de Tela">
            <a:extLst>
              <a:ext uri="{FF2B5EF4-FFF2-40B4-BE49-F238E27FC236}">
                <a16:creationId xmlns:a16="http://schemas.microsoft.com/office/drawing/2014/main" id="{2ED2AD03-5205-4F73-94F9-A1D0A5667E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943">
            <a:off x="8866188" y="674688"/>
            <a:ext cx="2659062" cy="1641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81EE59A-41AE-409A-870F-9692CB74B5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6153">
            <a:off x="7877175" y="3443288"/>
            <a:ext cx="2151063" cy="1897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6187007-F07B-421E-825A-DD0EE940D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538" y="1938338"/>
            <a:ext cx="2911475" cy="1609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E2EEAFD-97E5-42F5-84CA-7177D5A610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5910">
            <a:off x="9448800" y="4794250"/>
            <a:ext cx="2522538" cy="1681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 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1A35491-9EBD-4BA1-A6C1-7B19075612B7}"/>
              </a:ext>
            </a:extLst>
          </p:cNvPr>
          <p:cNvSpPr/>
          <p:nvPr/>
        </p:nvSpPr>
        <p:spPr>
          <a:xfrm>
            <a:off x="319088" y="1008063"/>
            <a:ext cx="7227887" cy="4697412"/>
          </a:xfrm>
          <a:prstGeom prst="rect">
            <a:avLst/>
          </a:prstGeom>
        </p:spPr>
        <p:txBody>
          <a:bodyPr lIns="0" tIns="0" rIns="0" anchor="ctr"/>
          <a:lstStyle/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Colegiado e o Delibera Brasil discutiram e definiram que 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foco da deliberação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seria 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projeto para requalificação da rua Rafael Zimbardi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Decisão foi tomada em meio 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pressões da comunidade para solução das enchentes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problema que vem se agravando, mas cuja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solução envolve outras esferas de governo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estando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fora da alçada do Plano de Bairro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Colegiado considerou 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êxito na implantação dessa 1ª ação do Plano de Bairro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como um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fator de sucesso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para encaminhamento de outras ações, bem como para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organização e engajamento da comunidade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 busca de solução das enchentes junto a outros órgãos do poder público.</a:t>
            </a:r>
          </a:p>
        </p:txBody>
      </p:sp>
      <p:pic>
        <p:nvPicPr>
          <p:cNvPr id="13" name="Picture 2" descr="RAFAEL_ZIMBARDI_ANTES.jpg">
            <a:extLst>
              <a:ext uri="{FF2B5EF4-FFF2-40B4-BE49-F238E27FC236}">
                <a16:creationId xmlns:a16="http://schemas.microsoft.com/office/drawing/2014/main" id="{345A6518-ED7B-40FA-8979-FB8850B5F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4178">
            <a:off x="7800975" y="444500"/>
            <a:ext cx="3635375" cy="236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997EF6E-56CC-47CF-AC75-4420239B1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458">
            <a:off x="7929563" y="3376613"/>
            <a:ext cx="3684587" cy="2625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1A35491-9EBD-4BA1-A6C1-7B19075612B7}"/>
              </a:ext>
            </a:extLst>
          </p:cNvPr>
          <p:cNvSpPr/>
          <p:nvPr/>
        </p:nvSpPr>
        <p:spPr>
          <a:xfrm>
            <a:off x="291793" y="955343"/>
            <a:ext cx="6095359" cy="4791074"/>
          </a:xfrm>
          <a:prstGeom prst="rect">
            <a:avLst/>
          </a:prstGeom>
        </p:spPr>
        <p:txBody>
          <a:bodyPr lIns="0" tIns="0" rIns="0" anchor="ctr"/>
          <a:lstStyle/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conjunto, o Colegiado e o Delibera Brasil definiram os convidados para o Grupo de Conteúdo: 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Prefeitura Regional São Miguel Paulista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Vereadores/assessores com atuação no Território Lapenna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Comerciantes e moradores da rua Rafael Zimbardi, 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CPTM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Estadual Pedro Moreira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Rodrigo Mindlin (Instituto Brasiliana) e equipe do curso de Arquitetura do Mackenzie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Tomas Wissenbach (CEPESP FGV)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Hannah Machado 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Bloomberg Initiative for Global Road Safety)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de Comunicação e Galpão da Cidadania da Fundação Tide Setubal </a:t>
            </a:r>
          </a:p>
          <a:p>
            <a:pPr marL="285750" indent="-285750" defTabSz="914400" eaLnBrk="1" fontAlgn="auto" hangingPunct="1"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Representantes do Colegiado Plano de Bairro Lapenna</a:t>
            </a:r>
          </a:p>
        </p:txBody>
      </p:sp>
      <p:pic>
        <p:nvPicPr>
          <p:cNvPr id="7" name="Imagem 6" descr="Recorte de Tela">
            <a:extLst>
              <a:ext uri="{FF2B5EF4-FFF2-40B4-BE49-F238E27FC236}">
                <a16:creationId xmlns:a16="http://schemas.microsoft.com/office/drawing/2014/main" id="{C48EC040-73B1-47C9-B0FA-5FDC1843C5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762">
            <a:off x="6463631" y="3419814"/>
            <a:ext cx="5105982" cy="2696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AD60A20-FAD6-45F2-BDFB-255F144ABA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75" y="441704"/>
            <a:ext cx="4985268" cy="2620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1A35491-9EBD-4BA1-A6C1-7B19075612B7}"/>
              </a:ext>
            </a:extLst>
          </p:cNvPr>
          <p:cNvSpPr/>
          <p:nvPr/>
        </p:nvSpPr>
        <p:spPr>
          <a:xfrm>
            <a:off x="291793" y="955343"/>
            <a:ext cx="6477497" cy="4791074"/>
          </a:xfrm>
          <a:prstGeom prst="rect">
            <a:avLst/>
          </a:prstGeom>
        </p:spPr>
        <p:txBody>
          <a:bodyPr lIns="0" tIns="0" rIns="0" anchor="ctr"/>
          <a:lstStyle/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16 de abril foi realizada 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1ª Reunião do Grupo de Conteúdo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  levantar temáticas, pontos sensíveis e informações de ordem técnica que o grupo considerasse importantes para embasar e ponderar as decisões do Minipúblico.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Participaram o Prefeito Regional de São Miguel Paulista, o Coordenador de Mobilização e técnicos da Prefeitura Regional, membros do Colegiado (moradores, Fundação Tide Setubal, Sociedade Amigos do Jardim Lapenna, UBS e EE Pedro Moreira), especialistas da FGV e da Bloomberg Initiative for Global Road Safety, além da equipe do Delibera Brasil.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Inicialmente, o grupo discutiu e validou a decisão do Colegiado de focar a deliberação no projeto da Rua Rafael Zimbardi, pelo fato do Plano de Bairro ser uma ferramenta do Plano Diretor para transformar regiões no longo prazo, sendo conteúdo obrigatório a mobilidade local.</a:t>
            </a:r>
          </a:p>
        </p:txBody>
      </p:sp>
      <p:pic>
        <p:nvPicPr>
          <p:cNvPr id="7" name="Imagem 6" descr="Recorte de Tela">
            <a:extLst>
              <a:ext uri="{FF2B5EF4-FFF2-40B4-BE49-F238E27FC236}">
                <a16:creationId xmlns:a16="http://schemas.microsoft.com/office/drawing/2014/main" id="{8672844B-7105-451A-85E8-F2977589E8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36504">
            <a:off x="7244559" y="1664169"/>
            <a:ext cx="4723600" cy="2751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123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1A35491-9EBD-4BA1-A6C1-7B19075612B7}"/>
              </a:ext>
            </a:extLst>
          </p:cNvPr>
          <p:cNvSpPr/>
          <p:nvPr/>
        </p:nvSpPr>
        <p:spPr>
          <a:xfrm>
            <a:off x="291794" y="955343"/>
            <a:ext cx="5822403" cy="4791074"/>
          </a:xfrm>
          <a:prstGeom prst="rect">
            <a:avLst/>
          </a:prstGeom>
        </p:spPr>
        <p:txBody>
          <a:bodyPr lIns="0" tIns="0" rIns="0" anchor="ctr"/>
          <a:lstStyle/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Apesar dos convites feitos na semana anterior, diante da ausência de comerciantes e moradores da rua na reunião, acordou-se fazer um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“Grupo de Conteúdo itinerante”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 própria rua para validar e complementar os pontos discutidos na 1ª reunião do Grupo de Conteúdo.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Andrelissa e Cometa (Fundação Tide Setúbal), Silvia e Fernanda (Delibera Brasil) realizaram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escutas em diferentes dias e horários na rua Rafael Zimbardi junto a moradores, comerciantes e vendedores ambulantes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grupo sugeriu também uma divisão da rua em trechos com diferentes necessidades/realidades, pois isso facilitaria a deliberação e a elaboração do projeto.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5CD554E-1FFA-49B9-9057-5546B3656A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576">
            <a:off x="6541470" y="1610565"/>
            <a:ext cx="5056676" cy="3369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875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1A35491-9EBD-4BA1-A6C1-7B19075612B7}"/>
              </a:ext>
            </a:extLst>
          </p:cNvPr>
          <p:cNvSpPr/>
          <p:nvPr/>
        </p:nvSpPr>
        <p:spPr>
          <a:xfrm>
            <a:off x="291793" y="955343"/>
            <a:ext cx="7487431" cy="4791074"/>
          </a:xfrm>
          <a:prstGeom prst="rect">
            <a:avLst/>
          </a:prstGeom>
        </p:spPr>
        <p:txBody>
          <a:bodyPr lIns="0" tIns="0" rIns="0" anchor="ctr"/>
          <a:lstStyle/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15 de maio foi realizada 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2ª reunião do Grupo de Conteúdo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dessa vez com a presença também de Rodrigo Mindlin e equipe, do Instituto Brasiliana e Mackenzie, responsáveis pela elaboração do projeto urbanístico de requalificação da rua Rafael Zimbardi.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Nesse dia foi rediscutido e reforçado o caráter de tomada de decisão do Minipúblico, diferente de outros tipos de participação cidadã de caráter mais exploratório e de cocriação. 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Silvia Cervellini do Delibera Brasil explicou que o resultado da deliberação dos moradores deveria corresponder o mais possível com o que será efetivamente realizado na rua Rafael Zimbardi, antecipando potenciais conflitos e escolhas difíceis, entre diferentes visões e interesses, com as quais o projeto terá que lidar.</a:t>
            </a:r>
          </a:p>
          <a:p>
            <a: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quadro a seguir são apresentados os temas e questões mapeados durante as duas reuniões e escutas do Grupo de Conteúdo como focos prioritários para a deliberação dos moradores.</a:t>
            </a:r>
          </a:p>
        </p:txBody>
      </p:sp>
      <p:pic>
        <p:nvPicPr>
          <p:cNvPr id="5" name="Imagem 4" descr="Recorte de Tela">
            <a:extLst>
              <a:ext uri="{FF2B5EF4-FFF2-40B4-BE49-F238E27FC236}">
                <a16:creationId xmlns:a16="http://schemas.microsoft.com/office/drawing/2014/main" id="{A52FAB73-8B6E-4626-B2CA-212DD168C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7484">
            <a:off x="8072396" y="1322618"/>
            <a:ext cx="3316089" cy="4128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07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93725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de Bairro Território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CE904E-D2D5-4298-A21D-F4F36E074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0217">
            <a:off x="7362825" y="981075"/>
            <a:ext cx="3698875" cy="4895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C20C6DDA-9169-48C3-8A3D-A9F371871B62}"/>
              </a:ext>
            </a:extLst>
          </p:cNvPr>
          <p:cNvSpPr txBox="1">
            <a:spLocks/>
          </p:cNvSpPr>
          <p:nvPr/>
        </p:nvSpPr>
        <p:spPr>
          <a:xfrm>
            <a:off x="368300" y="819150"/>
            <a:ext cx="6864350" cy="5172075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de Bairro do Território Lapenna é um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de microplanejamento urbano criado por moradores e instituições locais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região de São Miguel Paulista que compreende as comunidades do Jardim Lapenna, Vila Gabi e Vila Nair.</a:t>
            </a:r>
            <a:endParaRPr lang="pt-B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de Bairro é um instrumento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previsto no Plano Diretor da Cidade de São Paulo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pretende solucionar desafios do território com base em uma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urbana participativa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ideia fundamental que orienta o desenvolvimento do Plano de Bairro é a construção participativa de um diagnóstico sobre as condições atuais do bairro em suas várias dimensões ou aspectos (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 Lapenna que temos”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a discussão e elaboração de propostas de iniciativas comunitárias e políticas públicas para o território, bem como de suas estratégias de implementação  (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 Lapenna que queremos”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fontAlgn="auto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iniciativa é organizada por um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Colegiado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composto pela Associação Comunitária das Mulheres da Vila Nair, Creche Jardim Lapenna e Lapenna 1, CCA Procedu Jardim Lapenna, Escola Estadual Professor Pedro Moreira Matos, Fundação Getúlio Vargas, Fundação Tide Setubal, Programa Ambientes Verdes e Saudáveis (PAVS), Sociedade Amigos do Jardim Lapenna, SOS Lapenna e Conselho Gestor e PSF da UBS Jardim Lapenna e conta com o apoio da Prefeitura Regional de São Miguel Paulista e do coletivo </a:t>
            </a:r>
            <a:r>
              <a:rPr lang="pt-BR" sz="1400" b="1" dirty="0">
                <a:solidFill>
                  <a:srgbClr val="D12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 Brasil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Fontes: Plano de Bairro Jardim Lapenna (FGV CEPESP; Fundação Tide Setubal; Colegiado de Moradores Território Lapenna).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9305A0B-5069-49CD-BD13-3FBC130B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9165" y="1811683"/>
            <a:ext cx="8301627" cy="45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4E5CE60-9FBF-43ED-82F5-CD6E4A97D0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de Conteúdo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61A98F9-6335-4FF9-A4E4-818A92B80A23}"/>
              </a:ext>
            </a:extLst>
          </p:cNvPr>
          <p:cNvSpPr/>
          <p:nvPr/>
        </p:nvSpPr>
        <p:spPr>
          <a:xfrm>
            <a:off x="181968" y="701805"/>
            <a:ext cx="11159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 temas e questões mapeados pelo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Conteúdo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durante as reuniões com o Colegiado, gestores públicos e especialistas e nas escutas na comunidade indicaram 10 dimensões como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focos prioritários para a deliberação dos moradores:</a:t>
            </a:r>
          </a:p>
          <a:p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214EBF7-E9DE-4C06-8728-E0D447E3597F}"/>
              </a:ext>
            </a:extLst>
          </p:cNvPr>
          <p:cNvSpPr/>
          <p:nvPr/>
        </p:nvSpPr>
        <p:spPr>
          <a:xfrm>
            <a:off x="727879" y="2077702"/>
            <a:ext cx="7337948" cy="37856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Divisão da rua Rafael Zimbardi em trechos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Estacionamento na rua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Frente da escola Pedro Moreira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Tráfego local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Lixo e entulho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Iluminação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Sinalização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Comércio ambulante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Orçamento do projeto de requalificação – escolhas e prioridades </a:t>
            </a:r>
          </a:p>
          <a:p>
            <a:r>
              <a:rPr lang="pt-BR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Implementação do projeto – prazos, fases e dificuldades</a:t>
            </a:r>
          </a:p>
        </p:txBody>
      </p:sp>
      <p:pic>
        <p:nvPicPr>
          <p:cNvPr id="11" name="Picture 211" descr="alfinete">
            <a:extLst>
              <a:ext uri="{FF2B5EF4-FFF2-40B4-BE49-F238E27FC236}">
                <a16:creationId xmlns:a16="http://schemas.microsoft.com/office/drawing/2014/main" id="{ED1DD20C-D358-41B7-891E-FC68D21B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1467" y="1801277"/>
            <a:ext cx="498259" cy="51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 descr="303 R. Rafael Zimbardi - Google Maps - Opera">
            <a:extLst>
              <a:ext uri="{FF2B5EF4-FFF2-40B4-BE49-F238E27FC236}">
                <a16:creationId xmlns:a16="http://schemas.microsoft.com/office/drawing/2014/main" id="{EE1278D9-F465-4D84-9924-185CC2DA7D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9792">
            <a:off x="5923916" y="2879951"/>
            <a:ext cx="2915296" cy="1749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74 R. Rafael Zimbardi - Google Maps - Opera">
            <a:extLst>
              <a:ext uri="{FF2B5EF4-FFF2-40B4-BE49-F238E27FC236}">
                <a16:creationId xmlns:a16="http://schemas.microsoft.com/office/drawing/2014/main" id="{9028BA25-8DA2-4D66-AE53-1A902BFF0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077" y="4151897"/>
            <a:ext cx="2852383" cy="2051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 descr="R. Rafael Zimbardi - Google Maps - Opera">
            <a:extLst>
              <a:ext uri="{FF2B5EF4-FFF2-40B4-BE49-F238E27FC236}">
                <a16:creationId xmlns:a16="http://schemas.microsoft.com/office/drawing/2014/main" id="{3B81D45F-268F-4668-81BB-D09488DFFB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37997">
            <a:off x="8111571" y="1660067"/>
            <a:ext cx="3136148" cy="1943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741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5CE60-9FBF-43ED-82F5-CD6E4A97D0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Focos prioritários para a deliberação dos moradores 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61A98F9-6335-4FF9-A4E4-818A92B80A23}"/>
              </a:ext>
            </a:extLst>
          </p:cNvPr>
          <p:cNvSpPr/>
          <p:nvPr/>
        </p:nvSpPr>
        <p:spPr>
          <a:xfrm>
            <a:off x="100082" y="1138535"/>
            <a:ext cx="1115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Temas e questões mapeados pelo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Conteúdo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durante as reuniões com o Colegiado, gestores públicos e especialistas e nas escutas na comunidade:</a:t>
            </a: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B7F536B-D254-46B1-908E-39E9A4AB9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07468"/>
              </p:ext>
            </p:extLst>
          </p:nvPr>
        </p:nvGraphicFramePr>
        <p:xfrm>
          <a:off x="194722" y="1879244"/>
          <a:ext cx="11283046" cy="43371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23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5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DIMENSÃO PARA DELIBERAÇÃO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DIVISÃO DA RUA EM TRECHOS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Faz</a:t>
                      </a: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sentido?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Quais trechos? Como seria a divisão?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4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ESTACIONAMENTO NA RUA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Proibir total ou parcialmente? Regras diferentes em dias e horários?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os usuários da CPTM, que deixa o carro na via e vai pegar o trem?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de esquina da CPTM? Transformar em praça? Aumentar bicicletário?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Carga e descarga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Deficientes e idosos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 “Cardápio” de soluções</a:t>
                      </a:r>
                      <a:endParaRPr lang="pt-BR" sz="1200" b="0" baseline="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21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– FRENTE DA ESCOLA PEDRO MOREIRA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Falta</a:t>
                      </a: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segurança; câmeras de monitoramento?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Iluminação: </a:t>
                      </a: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mudar entrada da escola para a rua paralela (Pascoal Zimbardi)?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Estacionamento para funcionários que vão de carro?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1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TRÁFEGO LOCAL</a:t>
                      </a:r>
                    </a:p>
                    <a:p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Caminhões (não conseguem retornar)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Desviar para outras ruas? Vai tornar essas outras ruas inseguras?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 </a:t>
                      </a: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Cenários possíveis: vantagens e desvantagens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73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– LIXO E ENTULHO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Lixo orgânico (coleta a cada 2 dias, armazenado dentro dos bares)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indevido das lixeiras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Descarte irregular</a:t>
                      </a:r>
                    </a:p>
                    <a:p>
                      <a:pPr marL="171450" indent="-171450">
                        <a:buFont typeface="Wingdings" charset="0"/>
                        <a:buChar char="è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Instalação de Ecoponto para descarte de entulho e lixo reciclável </a:t>
                      </a:r>
                    </a:p>
                    <a:p>
                      <a:pPr marL="171450" indent="-171450">
                        <a:buFont typeface="Wingdings" charset="0"/>
                        <a:buChar char="è"/>
                      </a:pPr>
                      <a:r>
                        <a:rPr lang="pt-BR" sz="1200" b="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Rua Rafael  Zimbardi como piloto para projetos da Comissão do Plano de Bairro</a:t>
                      </a:r>
                      <a:endParaRPr lang="pt-BR" sz="1200" b="0" baseline="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1E984ECC-5A2A-4F2D-9192-3F79D52CBABB}"/>
              </a:ext>
            </a:extLst>
          </p:cNvPr>
          <p:cNvSpPr/>
          <p:nvPr/>
        </p:nvSpPr>
        <p:spPr>
          <a:xfrm>
            <a:off x="9951876" y="616495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5437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5CE60-9FBF-43ED-82F5-CD6E4A97D0D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524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Focos prioritários para a deliberação dos moradores 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61A98F9-6335-4FF9-A4E4-818A92B80A23}"/>
              </a:ext>
            </a:extLst>
          </p:cNvPr>
          <p:cNvSpPr/>
          <p:nvPr/>
        </p:nvSpPr>
        <p:spPr>
          <a:xfrm>
            <a:off x="100082" y="1138535"/>
            <a:ext cx="1115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Temas e questões mapeados pelo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Conteúdo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durante as reuniões com o Colegiado, gestores públicos e especialistas e nas escutas na comunidade (continuação):</a:t>
            </a: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B7F536B-D254-46B1-908E-39E9A4AB9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95008"/>
              </p:ext>
            </p:extLst>
          </p:nvPr>
        </p:nvGraphicFramePr>
        <p:xfrm>
          <a:off x="167426" y="1879244"/>
          <a:ext cx="11283046" cy="42946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23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5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DIMENSÃO PARA DELIBERAÇÃO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PROBLEMA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– ILUMINAÇÃO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Queixas recaem sobre a área da Escola Pedro Moreira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Fiação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Árvores que impedem a iluminação pública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4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– SINALIZAÇAO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Comissão do Plano de Bairro: orientar para UBS, EE Pedro Moreira, Galpão da Cidadania, outros equipamentos e fluxo do tráfego (???)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21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– AMBULANTES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São cerca de 8, regularmente; quase todos moradores do bairro, sem conflitos com outros moradores e comerciantes,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Sugestão: usar espaço do outro lado do trilho para organizar comércio de rua (envolvimento da CPTM?)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10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– ORÇAMENTO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Será necessário fazer escolhas?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não puder fazer tudo, o que priorizar?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73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IMPLEMENTAÇÃO DO PROJETO: PRAZOS, FASES E DESAFIOS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Transtornos durante as obras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kern="1200" baseline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Prazos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09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seleção e o recrutamento dos participantes da deliberação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78E7B15-4710-42D2-9D2A-A2D1CD340C44}"/>
              </a:ext>
            </a:extLst>
          </p:cNvPr>
          <p:cNvSpPr txBox="1">
            <a:spLocks/>
          </p:cNvSpPr>
          <p:nvPr/>
        </p:nvSpPr>
        <p:spPr>
          <a:xfrm>
            <a:off x="377588" y="1304862"/>
            <a:ext cx="7524466" cy="4718304"/>
          </a:xfrm>
          <a:prstGeom prst="rect">
            <a:avLst/>
          </a:prstGeom>
        </p:spPr>
        <p:txBody>
          <a:bodyPr lIns="0" tIns="0" rIns="0" anchor="ctr"/>
          <a:lstStyle>
            <a:defPPr>
              <a:defRPr lang="en-US"/>
            </a:defPPr>
            <a:lvl1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Considerando que ações do Plano de Bairro afetam toda a população do território, buscou-se </a:t>
            </a:r>
            <a:r>
              <a:rPr lang="pt-BR" b="1" dirty="0"/>
              <a:t>formas inclusivas e as mais aleatórias e transparentes</a:t>
            </a:r>
            <a:r>
              <a:rPr lang="pt-BR" dirty="0"/>
              <a:t> possíveis de recrutar os </a:t>
            </a:r>
            <a:r>
              <a:rPr lang="pt-BR" b="1" dirty="0"/>
              <a:t>participantes entre moradores de 16 anos ou mais do Jardim Lapenna, Jardim Nair e Vila Gabi</a:t>
            </a:r>
            <a:r>
              <a:rPr lang="pt-BR" dirty="0"/>
              <a:t>. </a:t>
            </a:r>
          </a:p>
          <a:p>
            <a:r>
              <a:rPr lang="pt-BR" dirty="0"/>
              <a:t>Por recomendação do Delibera Brasil, baseada nas experiências internacionais e na prática de pesquisas qualitativas de mercado e opinião pública, o Colegiado aprovou uma </a:t>
            </a:r>
            <a:r>
              <a:rPr lang="pt-BR" b="1" dirty="0"/>
              <a:t>ajuda de custo de R$ 50,00 como incentivo </a:t>
            </a:r>
            <a:r>
              <a:rPr lang="pt-BR" dirty="0"/>
              <a:t>e para compensar eventuais perdas (autônomos não trabalharem, descontos de falta no trabalho etc.) ou despesas extras (cuidados com crianças, idosos, preparo de refeições). </a:t>
            </a:r>
          </a:p>
          <a:p>
            <a:r>
              <a:rPr lang="pt-BR" dirty="0"/>
              <a:t>Importante registrar que essa discussão suscitou uma reflexão por parte do Colegiado sobre o que os diferencia do morador “médio”, que precisa de incentivos maiores para participar.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B535C43-4486-4260-85C1-9509AD246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248" y="2082427"/>
            <a:ext cx="3451746" cy="2254473"/>
          </a:xfrm>
          <a:prstGeom prst="rect">
            <a:avLst/>
          </a:prstGeom>
        </p:spPr>
      </p:pic>
      <p:sp>
        <p:nvSpPr>
          <p:cNvPr id="6" name="Rectangle 35">
            <a:extLst>
              <a:ext uri="{FF2B5EF4-FFF2-40B4-BE49-F238E27FC236}">
                <a16:creationId xmlns:a16="http://schemas.microsoft.com/office/drawing/2014/main" id="{7979FF55-0137-4536-990A-2F5627CE548D}"/>
              </a:ext>
            </a:extLst>
          </p:cNvPr>
          <p:cNvSpPr/>
          <p:nvPr/>
        </p:nvSpPr>
        <p:spPr>
          <a:xfrm>
            <a:off x="8185536" y="4316229"/>
            <a:ext cx="35105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“Jurados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recebem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montante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barreiras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diversidade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just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https://jefferson-center.org/citizens-jury/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seleção e o recrutamento dos participantes da deliberação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conviteparasorteadosparaminipblico - Google Drive - Opera">
            <a:extLst>
              <a:ext uri="{FF2B5EF4-FFF2-40B4-BE49-F238E27FC236}">
                <a16:creationId xmlns:a16="http://schemas.microsoft.com/office/drawing/2014/main" id="{D8C7A98C-43C8-494D-836A-3254C2818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5060">
            <a:off x="2761234" y="871530"/>
            <a:ext cx="8745693" cy="518618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301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D6BBE9F-13DF-4F44-8EC8-2A8DBADFE1F0}"/>
              </a:ext>
            </a:extLst>
          </p:cNvPr>
          <p:cNvSpPr txBox="1">
            <a:spLocks/>
          </p:cNvSpPr>
          <p:nvPr/>
        </p:nvSpPr>
        <p:spPr>
          <a:xfrm>
            <a:off x="556439" y="968991"/>
            <a:ext cx="6158260" cy="5301818"/>
          </a:xfrm>
          <a:prstGeom prst="rect">
            <a:avLst/>
          </a:prstGeom>
        </p:spPr>
        <p:txBody>
          <a:bodyPr lIns="0" tIns="0" rIns="0" anchor="ctr"/>
          <a:lstStyle>
            <a:defPPr>
              <a:defRPr lang="en-US"/>
            </a:defPPr>
            <a:lvl1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Em 16 de abril, no Galpão, foi realizado um </a:t>
            </a:r>
            <a:r>
              <a:rPr lang="pt-BR" b="1" dirty="0"/>
              <a:t>sorteio de 36 domicílios, transmitido ao vivo na página do Facebook do Plano de Bairro</a:t>
            </a:r>
            <a:r>
              <a:rPr lang="pt-BR" dirty="0"/>
              <a:t>. Com o apoio da UBS usamos o cadastro do Programa Saúde da Família, sorteando 3 domicílios em cada uma das 13 áreas. As ruas sorteadas eram informadas mas mantivemos o número da casa em sigilo. Ao longo da semana seguinte a equipe de </a:t>
            </a:r>
            <a:r>
              <a:rPr lang="pt-BR" b="1" dirty="0"/>
              <a:t>agentes de saúde distribuiu os convites aos sorteados</a:t>
            </a:r>
            <a:r>
              <a:rPr lang="pt-BR" dirty="0"/>
              <a:t>, onde pedíamos que comparecessem ao Galpão para confirmar presença.</a:t>
            </a:r>
          </a:p>
          <a:p>
            <a:pPr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Nessa primeira etapa foram confirmadas participações de apenas 6 moradores, para os quais preenchemos uma ficha de recrutamento e informações de contato.</a:t>
            </a:r>
          </a:p>
          <a:p>
            <a:pPr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Diante dessa dificuldade inicial com o recrutamento de participantes decidimos adiar as sessões do Minipúblico de 5 e 6 para 19 e 20 de maio, reduzindo sua duração para o período vespertino, de 13h as 18h.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0EEE16-F929-4987-9C6D-A00894112470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seleção e o recrutamento dos participantes da deliberação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Recorte de Tela">
            <a:extLst>
              <a:ext uri="{FF2B5EF4-FFF2-40B4-BE49-F238E27FC236}">
                <a16:creationId xmlns:a16="http://schemas.microsoft.com/office/drawing/2014/main" id="{6B9576B4-F918-468E-B762-4C1C5C82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4379">
            <a:off x="6976708" y="899673"/>
            <a:ext cx="4116042" cy="52158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A0A0BAE-BB51-48F2-A745-F3427CB9A68E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seleção e o recrutamento dos participantes da deliberação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222F0C-3F32-42C3-8D8E-22E858B21C59}"/>
              </a:ext>
            </a:extLst>
          </p:cNvPr>
          <p:cNvSpPr txBox="1">
            <a:spLocks/>
          </p:cNvSpPr>
          <p:nvPr/>
        </p:nvSpPr>
        <p:spPr>
          <a:xfrm>
            <a:off x="393721" y="1272529"/>
            <a:ext cx="6471103" cy="4718304"/>
          </a:xfrm>
          <a:prstGeom prst="rect">
            <a:avLst/>
          </a:prstGeom>
        </p:spPr>
        <p:txBody>
          <a:bodyPr lIns="0" tIns="0" rIns="0" anchor="ctr"/>
          <a:lstStyle>
            <a:defPPr>
              <a:defRPr lang="en-US"/>
            </a:defPPr>
            <a:lvl1pPr defTabSz="914400" eaLnBrk="1" fontAlgn="auto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Para </a:t>
            </a:r>
            <a:r>
              <a:rPr lang="pt-BR" b="1" dirty="0"/>
              <a:t>facilitar e dar transparência ao recrutamento</a:t>
            </a:r>
            <a:r>
              <a:rPr lang="pt-BR" dirty="0"/>
              <a:t>, foi colocada uma </a:t>
            </a:r>
            <a:r>
              <a:rPr lang="pt-BR" b="1" dirty="0"/>
              <a:t>faixa na saída da estação da CPTM </a:t>
            </a:r>
            <a:r>
              <a:rPr lang="pt-BR" dirty="0"/>
              <a:t>anunciando o Minipúblico e o sorteio dos participantes.</a:t>
            </a:r>
          </a:p>
          <a:p>
            <a:pPr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Como não tivemos acesso à identidade dos sorteados, no dia 5 de maio (sábado) seis </a:t>
            </a:r>
            <a:r>
              <a:rPr lang="pt-BR" b="1" dirty="0"/>
              <a:t>voluntários do Galpão (3), Colegiado (1) e Delibera Brasil (2) percorreram as ruas sorteadas e selecionaram aleatoriamente domicílios, recrutando moradores</a:t>
            </a:r>
            <a:r>
              <a:rPr lang="pt-BR" dirty="0"/>
              <a:t>, homens e mulheres, de várias idades, ocupações e graus de escolaridade. Foram preenchidas mais 30 fichas.</a:t>
            </a:r>
          </a:p>
          <a:p>
            <a:pPr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A ficha de recrutamento continha dados de perfil sociodemográfico e perguntas sobre tipo de envolvimento com a rua Rafael Zimbardi.</a:t>
            </a:r>
          </a:p>
          <a:p>
            <a:pPr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dirty="0"/>
              <a:t>O grupo “Minipublico Zimbardi” foi criado no Whatsapp para manter a comunicação com os moradores recrutados que informaram o número do celular.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37289AC-03BB-4CC0-B66C-451B7CD1D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7753">
            <a:off x="7037282" y="791570"/>
            <a:ext cx="4833807" cy="1692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EB473EF-7429-46F5-ACCF-F04FB1FF8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21300529">
            <a:off x="7187836" y="2264010"/>
            <a:ext cx="3266242" cy="2885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34484F9-A780-49B1-8C55-698F9D1DD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312" y="5054254"/>
            <a:ext cx="3785944" cy="13351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A0A0BAE-BB51-48F2-A745-F3427CB9A68E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seleção e o recrutamento dos participantes da deliberação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DE72AE6-2DC8-43D4-A628-BB9716D2D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404" y="701789"/>
            <a:ext cx="5605847" cy="55098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667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dos participantes recrutados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0A5F95-E9D7-4EA9-A724-460052AF3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546197"/>
              </p:ext>
            </p:extLst>
          </p:nvPr>
        </p:nvGraphicFramePr>
        <p:xfrm>
          <a:off x="5468201" y="606129"/>
          <a:ext cx="2992941" cy="563323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1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9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PERFIL DOS MORADORES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86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Recrutados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Participantes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Homens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Mulheres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até 20 anos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a 40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 a 60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mais de 60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 fundam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 comp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médio inc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médio comp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 incomp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desempregado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04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dona de casa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04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 carteira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 carteira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Autonomo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Aposentado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Estudante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Renda Familiar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Até 1 SM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Mais de 1 SM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Automovel no domic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8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Catolica maioria 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895" marR="9895" marT="98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graphicFrame>
        <p:nvGraphicFramePr>
          <p:cNvPr id="5" name="Table 24">
            <a:extLst>
              <a:ext uri="{FF2B5EF4-FFF2-40B4-BE49-F238E27FC236}">
                <a16:creationId xmlns:a16="http://schemas.microsoft.com/office/drawing/2014/main" id="{93E133B3-AD88-4913-A406-2D25B124B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04087"/>
              </p:ext>
            </p:extLst>
          </p:nvPr>
        </p:nvGraphicFramePr>
        <p:xfrm>
          <a:off x="469498" y="860755"/>
          <a:ext cx="4762500" cy="3594100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PARTICIPANTES</a:t>
                      </a:r>
                      <a:r>
                        <a:rPr lang="en-US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DO MINI PÚBLICO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agentes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FLAVIA PEREIRA DOS SANTOS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Serra do Salitre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agentes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HELIA FERREIRA ROSA DA SILVA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Manoel da Paixão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agentes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EVA SANTOS DO NASCIMENTO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Pascoal Zimbard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LEONARDO ALVES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 Almiro dos Reis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DEIJANIRA DOS SANTOS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 Almiro dos Reis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FULGÊNCIO SANTANA ARAÚJO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 Almiro dos Reis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 APARECIDA GOMES PEREIRA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Rafael Zimbard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APARECIDO TEIXEIRA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Pascoal Zimbard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VALDINETE MARIA SANTOS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Luis do Couto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MARILU FRANCO CAMPOS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Nordestina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 NUNES MARTINS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Gory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REGINALVA SANTANA SORAVEZ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Gory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MAURÍLIO SANTANA DE SOUZA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Gory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ruas 5 maio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MARIA SUELI DE OLIVEIRA PARRILLI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Gory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Marcelo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JORGE DIVINO DE OLIVEIRA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Salinas do Açu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dia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HYAGO BARBOSA PIMENTEL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dia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EDILAINE ALVES DE SOUZA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Almiro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dos Reis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749D958F-9AC2-47A5-BB52-8CBFBCE741EF}"/>
              </a:ext>
            </a:extLst>
          </p:cNvPr>
          <p:cNvSpPr txBox="1"/>
          <p:nvPr/>
        </p:nvSpPr>
        <p:spPr>
          <a:xfrm rot="21319489">
            <a:off x="1575769" y="4692448"/>
            <a:ext cx="3110897" cy="1384995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Cabe registrar que foram recrutadas 4 adolescentes de 15-16 anos que não participaram, sendo que na ligação do dia anterior para confirmar, todas mencionaram precisar ainda de autorização das mães para participar do Minipúblico.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410980A-C487-456A-9524-D14301099A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7879">
            <a:off x="8967765" y="964822"/>
            <a:ext cx="2722472" cy="1814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700D156-0F3C-4541-BB80-462B7FF5C9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6263">
            <a:off x="8909144" y="2770494"/>
            <a:ext cx="2630606" cy="1753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46FBA4A-B0D7-47CE-AFF1-0BAFC39F2F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5693">
            <a:off x="9007520" y="4585647"/>
            <a:ext cx="2630607" cy="1753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dia: a Etapa Informativa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1BC464-3AFE-4CC2-B472-C36423392D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92" y="600500"/>
            <a:ext cx="6961558" cy="326181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31279D-33A7-4E72-ACA1-DCE7B1D1BB6A}"/>
              </a:ext>
            </a:extLst>
          </p:cNvPr>
          <p:cNvSpPr txBox="1">
            <a:spLocks/>
          </p:cNvSpPr>
          <p:nvPr/>
        </p:nvSpPr>
        <p:spPr>
          <a:xfrm>
            <a:off x="382137" y="4175111"/>
            <a:ext cx="8366078" cy="1843552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 eaLnBrk="1" hangingPunct="1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 de maio (sábado), das 13h às 18h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tivemos a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primeira sessão do Minipúblico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no Telecentro (sede da Sociedade de Amigos Jd. Lapenna), correspondente à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Etapa Informativa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seguindo programação previamente definida na reunião do Grupo de Conteúdo. </a:t>
            </a:r>
          </a:p>
          <a:p>
            <a:pPr marL="0" indent="0" algn="just" defTabSz="914400" eaLnBrk="1" hangingPunct="1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 moradores ao chegar, assinavam a lista de presença (já com autorização para uso de imagem e áudio) e recebiam etiquetas com seu nome e a rua em que moram.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31F1E22-A7FB-4E63-B0F3-FEE589B731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580">
            <a:off x="7438029" y="385212"/>
            <a:ext cx="2492157" cy="1647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B6AD989-1A33-42DF-9669-44FE126AC2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104">
            <a:off x="9220681" y="1703158"/>
            <a:ext cx="2620548" cy="4546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AF91773-A383-432D-AA25-823B579C7A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0735">
            <a:off x="7395586" y="2493914"/>
            <a:ext cx="2176040" cy="1450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>
            <a:extLst>
              <a:ext uri="{FF2B5EF4-FFF2-40B4-BE49-F238E27FC236}">
                <a16:creationId xmlns:a16="http://schemas.microsoft.com/office/drawing/2014/main" id="{3ADD7D28-C6A7-4A65-9440-849C3CE4D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3155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2366224-44A2-4C1C-8029-E6EB0D374FC6}"/>
              </a:ext>
            </a:extLst>
          </p:cNvPr>
          <p:cNvSpPr/>
          <p:nvPr/>
        </p:nvSpPr>
        <p:spPr>
          <a:xfrm>
            <a:off x="263525" y="5830888"/>
            <a:ext cx="108727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Fontes: Plano de Bairro Jardim Lapenna (FGV CEPESP; Fundação Tide Setubal).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6364080-084D-4DE5-AC57-2C647E5A0E6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dia: a Etapa Informativa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59DF29B-E8BB-4C9D-91A9-C7B82A0DD402}"/>
              </a:ext>
            </a:extLst>
          </p:cNvPr>
          <p:cNvGrpSpPr/>
          <p:nvPr/>
        </p:nvGrpSpPr>
        <p:grpSpPr>
          <a:xfrm>
            <a:off x="3441489" y="1503527"/>
            <a:ext cx="4460566" cy="3846395"/>
            <a:chOff x="4028341" y="1162334"/>
            <a:chExt cx="3955599" cy="3150359"/>
          </a:xfrm>
        </p:grpSpPr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6799848F-7C55-465A-BD23-206B56D36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8919" y="1312953"/>
              <a:ext cx="3697002" cy="2262760"/>
            </a:xfrm>
            <a:prstGeom prst="rect">
              <a:avLst/>
            </a:prstGeom>
          </p:spPr>
        </p:pic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1A42A486-83B7-4F6E-90A6-1460E8AE34F5}"/>
                </a:ext>
              </a:extLst>
            </p:cNvPr>
            <p:cNvSpPr/>
            <p:nvPr/>
          </p:nvSpPr>
          <p:spPr>
            <a:xfrm>
              <a:off x="4028341" y="1162334"/>
              <a:ext cx="3955599" cy="3150359"/>
            </a:xfrm>
            <a:prstGeom prst="roundRect">
              <a:avLst>
                <a:gd name="adj" fmla="val 4834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B46AB227-65EE-4C40-9B52-98B31F0F727A}"/>
                </a:ext>
              </a:extLst>
            </p:cNvPr>
            <p:cNvSpPr txBox="1"/>
            <p:nvPr/>
          </p:nvSpPr>
          <p:spPr>
            <a:xfrm>
              <a:off x="4165759" y="3739852"/>
              <a:ext cx="3233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Marisa do Delibera Brasil explica a</a:t>
              </a:r>
            </a:p>
            <a:p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agenda do dia…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3F9168A-7D9D-49DD-A79E-8A86071EE4E4}"/>
              </a:ext>
            </a:extLst>
          </p:cNvPr>
          <p:cNvGrpSpPr/>
          <p:nvPr/>
        </p:nvGrpSpPr>
        <p:grpSpPr>
          <a:xfrm>
            <a:off x="204716" y="859810"/>
            <a:ext cx="2920621" cy="5022375"/>
            <a:chOff x="204716" y="859810"/>
            <a:chExt cx="2920621" cy="5022375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514F1633-1AF8-441F-B0C0-0006A9D38CE0}"/>
                </a:ext>
              </a:extLst>
            </p:cNvPr>
            <p:cNvGrpSpPr/>
            <p:nvPr/>
          </p:nvGrpSpPr>
          <p:grpSpPr>
            <a:xfrm>
              <a:off x="204716" y="859810"/>
              <a:ext cx="2920621" cy="5022375"/>
              <a:chOff x="136478" y="1037230"/>
              <a:chExt cx="2920621" cy="5022375"/>
            </a:xfrm>
          </p:grpSpPr>
          <p:sp>
            <p:nvSpPr>
              <p:cNvPr id="7" name="TextBox 20">
                <a:extLst>
                  <a:ext uri="{FF2B5EF4-FFF2-40B4-BE49-F238E27FC236}">
                    <a16:creationId xmlns:a16="http://schemas.microsoft.com/office/drawing/2014/main" id="{46F08316-1D7F-4BE8-BF7A-4BD1EA778BB9}"/>
                  </a:ext>
                </a:extLst>
              </p:cNvPr>
              <p:cNvSpPr txBox="1"/>
              <p:nvPr/>
            </p:nvSpPr>
            <p:spPr>
              <a:xfrm>
                <a:off x="260225" y="5539081"/>
                <a:ext cx="26058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Marli e Raimundo do Colegiado dão boas vindas…</a:t>
                </a:r>
              </a:p>
            </p:txBody>
          </p:sp>
          <p:sp>
            <p:nvSpPr>
              <p:cNvPr id="2" name="Retângulo: Cantos Arredondados 1">
                <a:extLst>
                  <a:ext uri="{FF2B5EF4-FFF2-40B4-BE49-F238E27FC236}">
                    <a16:creationId xmlns:a16="http://schemas.microsoft.com/office/drawing/2014/main" id="{FCD0C5EA-DCB8-45B7-AF4C-11DCE5380035}"/>
                  </a:ext>
                </a:extLst>
              </p:cNvPr>
              <p:cNvSpPr/>
              <p:nvPr/>
            </p:nvSpPr>
            <p:spPr>
              <a:xfrm>
                <a:off x="136478" y="1037230"/>
                <a:ext cx="2920621" cy="5022375"/>
              </a:xfrm>
              <a:prstGeom prst="roundRect">
                <a:avLst>
                  <a:gd name="adj" fmla="val 4834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B0C38EC6-2480-4326-8E67-B51C4510F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352" y="1081042"/>
              <a:ext cx="2636861" cy="1977031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58E2909F-6690-4087-80F8-7CCE482D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351" y="3171209"/>
              <a:ext cx="2623213" cy="1960350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3A279BD0-4572-45F6-A5FA-EB1683A393CF}"/>
              </a:ext>
            </a:extLst>
          </p:cNvPr>
          <p:cNvGrpSpPr/>
          <p:nvPr/>
        </p:nvGrpSpPr>
        <p:grpSpPr>
          <a:xfrm>
            <a:off x="8177284" y="259307"/>
            <a:ext cx="2920621" cy="5707631"/>
            <a:chOff x="8177284" y="259307"/>
            <a:chExt cx="2920621" cy="5707631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57EAE489-A69B-4FB0-A72A-1B0EE3724008}"/>
                </a:ext>
              </a:extLst>
            </p:cNvPr>
            <p:cNvSpPr/>
            <p:nvPr/>
          </p:nvSpPr>
          <p:spPr>
            <a:xfrm>
              <a:off x="8177284" y="259307"/>
              <a:ext cx="2920621" cy="5707631"/>
            </a:xfrm>
            <a:prstGeom prst="roundRect">
              <a:avLst>
                <a:gd name="adj" fmla="val 4834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F1AC072-46C0-4971-8ACC-0154B73794CC}"/>
                </a:ext>
              </a:extLst>
            </p:cNvPr>
            <p:cNvSpPr txBox="1"/>
            <p:nvPr/>
          </p:nvSpPr>
          <p:spPr>
            <a:xfrm>
              <a:off x="8287382" y="5391231"/>
              <a:ext cx="2605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Moradores participantes do Minipúblico se apresentam...</a:t>
              </a: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B939010C-4FFD-41C5-9303-DA1AA902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5592" y="477672"/>
              <a:ext cx="2411674" cy="141254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3B1521F-6D6D-4ECA-AF74-5F52EE600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5121" y="1992573"/>
              <a:ext cx="2432144" cy="1535373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432ED4A1-4045-4472-A49A-1CCDAF70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7826" y="3680725"/>
              <a:ext cx="2473088" cy="164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716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E525F7E-7126-4E5D-B2A4-45E94788D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097" y="944563"/>
            <a:ext cx="3421485" cy="228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6364080-084D-4DE5-AC57-2C647E5A0E6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dia: a Etapa Informativa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A42A486-83B7-4F6E-90A6-1460E8AE34F5}"/>
              </a:ext>
            </a:extLst>
          </p:cNvPr>
          <p:cNvSpPr/>
          <p:nvPr/>
        </p:nvSpPr>
        <p:spPr>
          <a:xfrm>
            <a:off x="179673" y="739252"/>
            <a:ext cx="5359044" cy="4856330"/>
          </a:xfrm>
          <a:prstGeom prst="roundRect">
            <a:avLst>
              <a:gd name="adj" fmla="val 4834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B46AB227-65EE-4C40-9B52-98B31F0F727A}"/>
              </a:ext>
            </a:extLst>
          </p:cNvPr>
          <p:cNvSpPr txBox="1"/>
          <p:nvPr/>
        </p:nvSpPr>
        <p:spPr>
          <a:xfrm>
            <a:off x="757716" y="5114541"/>
            <a:ext cx="36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Tomas Wissenbach da FGV contextualiza</a:t>
            </a:r>
          </a:p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o Plano de Bairro…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D2623DE2-1AD0-4CC5-BC0E-59D867FEE03D}"/>
              </a:ext>
            </a:extLst>
          </p:cNvPr>
          <p:cNvSpPr/>
          <p:nvPr/>
        </p:nvSpPr>
        <p:spPr>
          <a:xfrm>
            <a:off x="5818473" y="768822"/>
            <a:ext cx="5359044" cy="4856330"/>
          </a:xfrm>
          <a:prstGeom prst="roundRect">
            <a:avLst>
              <a:gd name="adj" fmla="val 4834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38491C37-55A9-4F77-AE38-21EB90021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47" y="944563"/>
            <a:ext cx="5020671" cy="2562912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99B3462D-723C-4D6B-AC41-B1CF19EBBA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4681">
            <a:off x="2556688" y="3454534"/>
            <a:ext cx="2832327" cy="16759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F5187FD-8193-4040-872D-E5F34A8E17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2267">
            <a:off x="405348" y="3448578"/>
            <a:ext cx="2274203" cy="1522527"/>
          </a:xfrm>
          <a:prstGeom prst="rect">
            <a:avLst/>
          </a:prstGeom>
        </p:spPr>
      </p:pic>
      <p:sp>
        <p:nvSpPr>
          <p:cNvPr id="29" name="TextBox 20">
            <a:extLst>
              <a:ext uri="{FF2B5EF4-FFF2-40B4-BE49-F238E27FC236}">
                <a16:creationId xmlns:a16="http://schemas.microsoft.com/office/drawing/2014/main" id="{A95620BC-1214-4760-B1AB-8AF95381D229}"/>
              </a:ext>
            </a:extLst>
          </p:cNvPr>
          <p:cNvSpPr txBox="1"/>
          <p:nvPr/>
        </p:nvSpPr>
        <p:spPr>
          <a:xfrm>
            <a:off x="6059606" y="5103168"/>
            <a:ext cx="479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Hanna Machado da Initiative for Global Road Safety inspira o Minipúblico no tema da requalificação das vias públicas …</a:t>
            </a: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BED44432-D0B9-4871-A1D3-ADEC8BC3F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484">
            <a:off x="5988742" y="3166212"/>
            <a:ext cx="2609722" cy="1627642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36654EA1-3E7A-4103-85B3-5A8A164B0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7756">
            <a:off x="8539006" y="2957020"/>
            <a:ext cx="2430357" cy="20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14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6364080-084D-4DE5-AC57-2C647E5A0E6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dia: a Etapa Informativa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A42A486-83B7-4F6E-90A6-1460E8AE34F5}"/>
              </a:ext>
            </a:extLst>
          </p:cNvPr>
          <p:cNvSpPr/>
          <p:nvPr/>
        </p:nvSpPr>
        <p:spPr>
          <a:xfrm>
            <a:off x="179673" y="739252"/>
            <a:ext cx="11093378" cy="4474193"/>
          </a:xfrm>
          <a:prstGeom prst="roundRect">
            <a:avLst>
              <a:gd name="adj" fmla="val 4834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B46AB227-65EE-4C40-9B52-98B31F0F727A}"/>
              </a:ext>
            </a:extLst>
          </p:cNvPr>
          <p:cNvSpPr txBox="1"/>
          <p:nvPr/>
        </p:nvSpPr>
        <p:spPr>
          <a:xfrm>
            <a:off x="691693" y="4623220"/>
            <a:ext cx="1001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Rodrigo Mindlin (Instituto Brasiliana), Cometa (FTS) e representante da Prefeitura Regional localizam a ação na rua Rafael Zimbardi diante da ação urgente sobre as enchentes, que andarão em paralelo.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FD00A-277D-4056-B9B6-0B192BB49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61" y="944563"/>
            <a:ext cx="4747732" cy="248102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B4BE81-4588-4D28-AAFC-B87632F08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5540">
            <a:off x="5116628" y="1638239"/>
            <a:ext cx="2796528" cy="2314693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E28BACA-E116-4B72-8C5D-77042C1D3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4656">
            <a:off x="7945135" y="2293833"/>
            <a:ext cx="3150706" cy="21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04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6364080-084D-4DE5-AC57-2C647E5A0E6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dia: a Etapa Informativa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7E1F54-098A-4A23-8A76-903D4BA5955E}"/>
              </a:ext>
            </a:extLst>
          </p:cNvPr>
          <p:cNvSpPr txBox="1">
            <a:spLocks/>
          </p:cNvSpPr>
          <p:nvPr/>
        </p:nvSpPr>
        <p:spPr>
          <a:xfrm>
            <a:off x="291147" y="1118635"/>
            <a:ext cx="6300722" cy="5591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just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/>
              <a:t>Na segunda parte da sessão do 1º dia (19 de maio), formamos 3 grupos para rodas de interação e discussão com os especialistas, nos quais os participantes puderam esclarecer dúvidas e trocar impressões a respeito das temáticas:  Orçamento, Fases, Trechos, Calçadas, Trânsito, Estacionamento, Árvores, Lixo e Iluminação.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/>
              <a:t> Alguns moradores do Colegiado tiveram papel de especialistas, a partir de sua participação no Plano de Bairro.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/>
              <a:t>Antes disso, para aquecer, todos foram percorrendo a rua projetada no telão (por meio do Google Street </a:t>
            </a:r>
            <a:r>
              <a:rPr lang="pt-BR" dirty="0" err="1"/>
              <a:t>View</a:t>
            </a:r>
            <a:r>
              <a:rPr lang="pt-BR" dirty="0"/>
              <a:t>) e vários moradores apontaram e fizeram comentários sobre necessidades e problemas de cada trecho da rua Rafael Zimbardi.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A9F78F-2785-4CE3-95C4-2E88D22B67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777">
            <a:off x="7196327" y="3411939"/>
            <a:ext cx="4063622" cy="2709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6480BF-A90B-40A3-A894-2B954DB628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6664">
            <a:off x="7084017" y="409433"/>
            <a:ext cx="4288241" cy="2858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73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6364080-084D-4DE5-AC57-2C647E5A0E6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dia: a Etapa Informativa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A42A486-83B7-4F6E-90A6-1460E8AE34F5}"/>
              </a:ext>
            </a:extLst>
          </p:cNvPr>
          <p:cNvSpPr/>
          <p:nvPr/>
        </p:nvSpPr>
        <p:spPr>
          <a:xfrm>
            <a:off x="179673" y="739252"/>
            <a:ext cx="11093378" cy="4474193"/>
          </a:xfrm>
          <a:prstGeom prst="roundRect">
            <a:avLst>
              <a:gd name="adj" fmla="val 4834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B46AB227-65EE-4C40-9B52-98B31F0F727A}"/>
              </a:ext>
            </a:extLst>
          </p:cNvPr>
          <p:cNvSpPr txBox="1"/>
          <p:nvPr/>
        </p:nvSpPr>
        <p:spPr>
          <a:xfrm>
            <a:off x="313899" y="4827940"/>
            <a:ext cx="10877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Moradores participantes do Minipúblico entram no “modo cidadão” e passam a discutir e priorizar os problemas com o apoio dos especialistas</a:t>
            </a:r>
          </a:p>
        </p:txBody>
      </p:sp>
      <p:pic>
        <p:nvPicPr>
          <p:cNvPr id="8" name="Imagem 15">
            <a:extLst>
              <a:ext uri="{FF2B5EF4-FFF2-40B4-BE49-F238E27FC236}">
                <a16:creationId xmlns:a16="http://schemas.microsoft.com/office/drawing/2014/main" id="{34E8E268-CCFC-4603-86F2-464885D4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5555">
            <a:off x="433879" y="963187"/>
            <a:ext cx="3010359" cy="183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A41CA68-9CC0-4FD0-9557-8E25A1503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3548">
            <a:off x="3366104" y="943764"/>
            <a:ext cx="2704409" cy="1792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0BF99CF-9B1D-4D41-B558-4D6D896969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6775">
            <a:off x="2136744" y="2991185"/>
            <a:ext cx="2406396" cy="1604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857A7B-3716-4CA0-ABA1-2D327A8286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93">
            <a:off x="6408650" y="1262526"/>
            <a:ext cx="4684181" cy="312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F56A7F-1EFB-4087-8B34-8589D10EB6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3301">
            <a:off x="426105" y="3127617"/>
            <a:ext cx="1999846" cy="133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1F37C3F-0081-4C45-A3B7-E88FFA8D87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2580">
            <a:off x="4402641" y="3170593"/>
            <a:ext cx="2186084" cy="1457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383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dia: a Etapa Deliberativa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32E908B-583B-4CC5-BA65-AFD96D8856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30" y="857766"/>
            <a:ext cx="6743848" cy="315467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E4BC78-B34A-46B4-AD86-08FE9AC35F04}"/>
              </a:ext>
            </a:extLst>
          </p:cNvPr>
          <p:cNvSpPr txBox="1">
            <a:spLocks/>
          </p:cNvSpPr>
          <p:nvPr/>
        </p:nvSpPr>
        <p:spPr>
          <a:xfrm>
            <a:off x="382137" y="4175111"/>
            <a:ext cx="8366078" cy="1843552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 eaLnBrk="1" hangingPunct="1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domingo, dia 20 de maio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das 13h às 18h o Minipúblico reuniu-se no Galpão da Cidadania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 deliberar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</a:p>
          <a:p>
            <a:pPr marL="0" indent="0" algn="just" defTabSz="914400" eaLnBrk="1" hangingPunct="1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Dessa vez estavam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presentes somente os 17 moradores e equipe do Delibera Brasil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sem os especialistas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marL="0" indent="0" algn="just" defTabSz="914400" eaLnBrk="1" hangingPunct="1"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Membros do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Colegiado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que estavam no dia anterior fizeram uma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roda de discussão paralela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em sala fechada, com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facilitação de Andrelissa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da FTS.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8719490-674E-443F-A16C-77059651AA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8827">
            <a:off x="8361143" y="194168"/>
            <a:ext cx="3114939" cy="2076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F970F506-8285-4120-8072-DF3662B28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7822">
            <a:off x="8774646" y="1945938"/>
            <a:ext cx="2604019" cy="1800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55F087-B152-440B-8938-2564B1C7D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3794">
            <a:off x="9302279" y="4948258"/>
            <a:ext cx="2686807" cy="148108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E351E96-0B1F-4EC0-956C-17C7C5798C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1" y="3300931"/>
            <a:ext cx="2165444" cy="1561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1113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0D0E5E-2DE2-4468-80B0-EAE9D82B6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74" y="1586007"/>
            <a:ext cx="7831725" cy="271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357E3E8-5D1F-4D56-9510-0123A2C1DF6C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dia: a Etapa Deliberativa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415B256-BBAF-4C5C-AEA1-87419F83EF48}"/>
              </a:ext>
            </a:extLst>
          </p:cNvPr>
          <p:cNvSpPr/>
          <p:nvPr/>
        </p:nvSpPr>
        <p:spPr>
          <a:xfrm>
            <a:off x="179673" y="739252"/>
            <a:ext cx="11093378" cy="4474193"/>
          </a:xfrm>
          <a:prstGeom prst="roundRect">
            <a:avLst>
              <a:gd name="adj" fmla="val 4834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AB5AE61D-7730-4C04-9D02-FBE722CB1820}"/>
              </a:ext>
            </a:extLst>
          </p:cNvPr>
          <p:cNvSpPr txBox="1"/>
          <p:nvPr/>
        </p:nvSpPr>
        <p:spPr>
          <a:xfrm>
            <a:off x="527919" y="4868882"/>
            <a:ext cx="10012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Moradores no 2º dia do Minipúblico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CE53DBF-B7F5-4D7B-9558-71D86D1665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291" y="3057098"/>
            <a:ext cx="2732964" cy="18219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4B6D1C-75FC-4378-B82D-910A7B3E1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7837" y="944563"/>
            <a:ext cx="2715906" cy="1798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006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357E3E8-5D1F-4D56-9510-0123A2C1DF6C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dia: a Etapa Deliberativa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415B256-BBAF-4C5C-AEA1-87419F83EF48}"/>
              </a:ext>
            </a:extLst>
          </p:cNvPr>
          <p:cNvSpPr/>
          <p:nvPr/>
        </p:nvSpPr>
        <p:spPr>
          <a:xfrm>
            <a:off x="179673" y="739252"/>
            <a:ext cx="11093378" cy="4474193"/>
          </a:xfrm>
          <a:prstGeom prst="roundRect">
            <a:avLst>
              <a:gd name="adj" fmla="val 4834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AB5AE61D-7730-4C04-9D02-FBE722CB1820}"/>
              </a:ext>
            </a:extLst>
          </p:cNvPr>
          <p:cNvSpPr txBox="1"/>
          <p:nvPr/>
        </p:nvSpPr>
        <p:spPr>
          <a:xfrm>
            <a:off x="527919" y="4868882"/>
            <a:ext cx="10012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Marisa e Silvia, do Delibera Brasil, explicam aos participantes a dinâmica e os objetivos do 2º dia do Minipúblico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B1EEA27-CF59-41ED-97CB-4EF71345D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0357">
            <a:off x="447245" y="1156351"/>
            <a:ext cx="5040369" cy="3201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CF687833-81C7-4537-B78D-6FF06486EB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589">
            <a:off x="5627075" y="1081402"/>
            <a:ext cx="5340814" cy="3560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227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B762DF5-E129-4972-AEF8-CA2D1E06D417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dia: a Etapa Deliberativa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887D9F6-53FC-433A-AED3-35BCB7685023}"/>
              </a:ext>
            </a:extLst>
          </p:cNvPr>
          <p:cNvSpPr/>
          <p:nvPr/>
        </p:nvSpPr>
        <p:spPr>
          <a:xfrm>
            <a:off x="263857" y="1387733"/>
            <a:ext cx="5222543" cy="4357973"/>
          </a:xfrm>
          <a:prstGeom prst="rect">
            <a:avLst/>
          </a:prstGeom>
        </p:spPr>
        <p:txBody>
          <a:bodyPr/>
          <a:lstStyle/>
          <a:p>
            <a:pPr algn="just" defTabSz="914400" eaLnBrk="1" hangingPunct="1">
              <a:lnSpc>
                <a:spcPct val="150000"/>
              </a:lnSpc>
              <a:spcBef>
                <a:spcPts val="1000"/>
              </a:spcBef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Começamos, junto com todo o grupo, relembrando os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pontos críticos e escolhas levantados no dia anterior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para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cada trecho e temática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ou seja: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quais seriam os pontos de deliberação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algn="just" defTabSz="914400" eaLnBrk="1" hangingPunct="1">
              <a:lnSpc>
                <a:spcPct val="150000"/>
              </a:lnSpc>
              <a:spcBef>
                <a:spcPts val="1000"/>
              </a:spcBef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Nesse momento, ainda em plenária, foi se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confirmando a divisão da rua em três trechos com contextos e problemas diferentes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conforme já havia sido delineado nas discussões do 1º dia do Minipúblico.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F558D2F9-8E71-4905-B551-B43365E5B1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0586">
            <a:off x="7298407" y="414423"/>
            <a:ext cx="4200507" cy="2750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79D6A8D6-C828-42CD-9E32-CB59A22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1134">
            <a:off x="6020780" y="3361325"/>
            <a:ext cx="2433401" cy="197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6CCE961B-D8B3-42CC-A7A3-51EF40E6D8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6205">
            <a:off x="8589800" y="3742327"/>
            <a:ext cx="3184206" cy="2211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14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Validação dos trechos da rua Rafael Zimbardi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Recorte de Tela">
            <a:extLst>
              <a:ext uri="{FF2B5EF4-FFF2-40B4-BE49-F238E27FC236}">
                <a16:creationId xmlns:a16="http://schemas.microsoft.com/office/drawing/2014/main" id="{B5A19AEF-3ECA-432C-AC46-9FE90CB6A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764704"/>
            <a:ext cx="11305256" cy="374501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5EB0F47-3F19-4E71-A3BB-8E905B9CBD12}"/>
              </a:ext>
            </a:extLst>
          </p:cNvPr>
          <p:cNvCxnSpPr>
            <a:cxnSpLocks/>
          </p:cNvCxnSpPr>
          <p:nvPr/>
        </p:nvCxnSpPr>
        <p:spPr>
          <a:xfrm flipH="1" flipV="1">
            <a:off x="9799472" y="2479248"/>
            <a:ext cx="936104" cy="720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A04184D-97D3-4390-8C7F-CDF18CB60427}"/>
              </a:ext>
            </a:extLst>
          </p:cNvPr>
          <p:cNvCxnSpPr>
            <a:cxnSpLocks/>
          </p:cNvCxnSpPr>
          <p:nvPr/>
        </p:nvCxnSpPr>
        <p:spPr>
          <a:xfrm flipH="1">
            <a:off x="7320136" y="2479248"/>
            <a:ext cx="2448272" cy="3016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B1B7B8F-7F30-4218-B87E-1C09FF389183}"/>
              </a:ext>
            </a:extLst>
          </p:cNvPr>
          <p:cNvCxnSpPr>
            <a:cxnSpLocks/>
          </p:cNvCxnSpPr>
          <p:nvPr/>
        </p:nvCxnSpPr>
        <p:spPr>
          <a:xfrm flipH="1">
            <a:off x="1487488" y="2767280"/>
            <a:ext cx="5832648" cy="1381800"/>
          </a:xfrm>
          <a:prstGeom prst="line">
            <a:avLst/>
          </a:prstGeom>
          <a:ln w="57150">
            <a:solidFill>
              <a:srgbClr val="3B8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7CCB6115-63EF-47C5-BAF7-2E1CE7BF1644}"/>
              </a:ext>
            </a:extLst>
          </p:cNvPr>
          <p:cNvSpPr/>
          <p:nvPr/>
        </p:nvSpPr>
        <p:spPr>
          <a:xfrm>
            <a:off x="9696400" y="3212976"/>
            <a:ext cx="1584176" cy="1008112"/>
          </a:xfrm>
          <a:prstGeom prst="rect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1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 da estação CPTM, casas, bar e comércio de ambulantes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BC4E8D7-2697-43D7-BAFF-05DD00DA2AE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0056440" y="2492896"/>
            <a:ext cx="432048" cy="7200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7693B89E-14EF-45BE-A440-DB34BF361FBE}"/>
              </a:ext>
            </a:extLst>
          </p:cNvPr>
          <p:cNvSpPr/>
          <p:nvPr/>
        </p:nvSpPr>
        <p:spPr>
          <a:xfrm>
            <a:off x="7320136" y="3284984"/>
            <a:ext cx="1584176" cy="1008112"/>
          </a:xfrm>
          <a:prstGeom prst="rect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Trecho 2</a:t>
            </a:r>
          </a:p>
          <a:p>
            <a:pPr algn="ctr">
              <a:lnSpc>
                <a:spcPts val="13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Comércio, bares</a:t>
            </a:r>
          </a:p>
          <a:p>
            <a:pPr algn="ctr">
              <a:lnSpc>
                <a:spcPts val="13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Maior movimento de carro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E62EDDE-50EF-4D60-9D03-795B9F2F1BC4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8112224" y="2636912"/>
            <a:ext cx="288032" cy="64807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2AA3B499-A5C2-49F1-B7DF-4F1834F9D089}"/>
              </a:ext>
            </a:extLst>
          </p:cNvPr>
          <p:cNvSpPr/>
          <p:nvPr/>
        </p:nvSpPr>
        <p:spPr>
          <a:xfrm>
            <a:off x="2825086" y="3933056"/>
            <a:ext cx="3310942" cy="648072"/>
          </a:xfrm>
          <a:prstGeom prst="rect">
            <a:avLst/>
          </a:prstGeom>
          <a:solidFill>
            <a:srgbClr val="3B8DFF"/>
          </a:solidFill>
          <a:ln w="57150">
            <a:solidFill>
              <a:srgbClr val="3B8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Jacu-Pêssego no final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8652C71-F101-4B19-B756-15255EAEAAA2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480557" y="3357349"/>
            <a:ext cx="337103" cy="575707"/>
          </a:xfrm>
          <a:prstGeom prst="line">
            <a:avLst/>
          </a:prstGeom>
          <a:ln w="28575">
            <a:solidFill>
              <a:srgbClr val="3B8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6DD617EC-0427-4E89-B67B-C5A8C1CB69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824" y="4757157"/>
            <a:ext cx="2202485" cy="1468324"/>
          </a:xfrm>
          <a:prstGeom prst="rect">
            <a:avLst/>
          </a:prstGeom>
          <a:solidFill>
            <a:srgbClr val="C00000"/>
          </a:solidFill>
          <a:ln w="28575">
            <a:solidFill>
              <a:srgbClr val="3B8DFF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C5E0BA6-2D78-48E7-8AC4-84A8C5997F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727" y="4761679"/>
            <a:ext cx="2232811" cy="1488541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671BD23-9B95-487B-8366-1CDAF37DAB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696" y="4730478"/>
            <a:ext cx="2177209" cy="1471088"/>
          </a:xfrm>
          <a:prstGeom prst="rect">
            <a:avLst/>
          </a:prstGeom>
          <a:solidFill>
            <a:srgbClr val="C00000"/>
          </a:solidFill>
          <a:ln w="28575">
            <a:solidFill>
              <a:srgbClr val="FFC000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4D8411-0F1D-4716-9CE5-2E79FCA3DB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114" y="4763065"/>
            <a:ext cx="2210937" cy="1473959"/>
          </a:xfrm>
          <a:prstGeom prst="rect">
            <a:avLst/>
          </a:prstGeom>
          <a:solidFill>
            <a:srgbClr val="C00000"/>
          </a:solidFill>
          <a:ln w="28575">
            <a:solidFill>
              <a:srgbClr val="3B8DFF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o Pessoal\Desktop\Devolutiva\19510473_149839445574837_8260660628261883091_n.jpg">
            <a:extLst>
              <a:ext uri="{FF2B5EF4-FFF2-40B4-BE49-F238E27FC236}">
                <a16:creationId xmlns:a16="http://schemas.microsoft.com/office/drawing/2014/main" id="{125EA07E-854F-4F8A-938A-D1E55D313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3874">
            <a:off x="5937250" y="873125"/>
            <a:ext cx="2660650" cy="184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593725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de Bairro Território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A241B61-070B-4E68-9765-66398B767D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7768">
            <a:off x="3182938" y="800100"/>
            <a:ext cx="2719387" cy="168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0E8E9F8-FFD2-4C9C-9664-C2D23A415D41}"/>
              </a:ext>
            </a:extLst>
          </p:cNvPr>
          <p:cNvSpPr/>
          <p:nvPr/>
        </p:nvSpPr>
        <p:spPr>
          <a:xfrm>
            <a:off x="209550" y="2740025"/>
            <a:ext cx="48275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Articulação comunitária e com o poder público.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e engajamento.</a:t>
            </a:r>
            <a:endParaRPr lang="pt-BR" b="1" dirty="0"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29B256-B84F-446F-B886-413C85EBF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0670">
            <a:off x="214313" y="777875"/>
            <a:ext cx="2855912" cy="1738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C:\Users\Uso Pessoal\Desktop\Devolutiva\Proposta\barraca festa julina 2.JPG">
            <a:extLst>
              <a:ext uri="{FF2B5EF4-FFF2-40B4-BE49-F238E27FC236}">
                <a16:creationId xmlns:a16="http://schemas.microsoft.com/office/drawing/2014/main" id="{1A3C080A-773D-4F54-82BB-42D92489E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34700">
            <a:off x="6835775" y="3513138"/>
            <a:ext cx="2270125" cy="2317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243AD2-B967-4173-A087-A21A7E00CD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50" y="5056188"/>
            <a:ext cx="6183313" cy="127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0" name="Imagem 17" descr="Recorte de Tela">
            <a:extLst>
              <a:ext uri="{FF2B5EF4-FFF2-40B4-BE49-F238E27FC236}">
                <a16:creationId xmlns:a16="http://schemas.microsoft.com/office/drawing/2014/main" id="{874DC217-46C7-4111-AA66-AF22B79D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0200">
            <a:off x="9359900" y="2894013"/>
            <a:ext cx="207486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Uso Pessoal\Desktop\bagunça\Nova pasta\IMG-20170802-WA0000.jpg">
            <a:extLst>
              <a:ext uri="{FF2B5EF4-FFF2-40B4-BE49-F238E27FC236}">
                <a16:creationId xmlns:a16="http://schemas.microsoft.com/office/drawing/2014/main" id="{915A1457-8EF0-462B-9BC3-06503B7F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5202">
            <a:off x="460375" y="3402013"/>
            <a:ext cx="1519238" cy="166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" name="Picture 4" descr="C:\Users\Uso Pessoal\Desktop\Devolutiva\Diagnóstico\IMG_0361.JPG">
            <a:extLst>
              <a:ext uri="{FF2B5EF4-FFF2-40B4-BE49-F238E27FC236}">
                <a16:creationId xmlns:a16="http://schemas.microsoft.com/office/drawing/2014/main" id="{24C226E1-D9C4-45A5-AE6D-317CE2B15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39051">
            <a:off x="4665663" y="3513138"/>
            <a:ext cx="1774825" cy="1633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383030C-D74E-42EA-B4B7-EBC345E72C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375" y="3594100"/>
            <a:ext cx="2028825" cy="1316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35237D-E5C7-46C1-A8C6-CBA391411A1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2574">
            <a:off x="8535705" y="664472"/>
            <a:ext cx="2774200" cy="208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Validação dos trechos da rua Rafael Zimbardi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CCB6115-63EF-47C5-BAF7-2E1CE7BF1644}"/>
              </a:ext>
            </a:extLst>
          </p:cNvPr>
          <p:cNvSpPr/>
          <p:nvPr/>
        </p:nvSpPr>
        <p:spPr>
          <a:xfrm>
            <a:off x="402273" y="944563"/>
            <a:ext cx="2491051" cy="12117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1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 da estação CPTM, casas, bar e comércio de ambulantes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0F47934-2B59-4BC7-9838-3D4B85D9FE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5" y="2567826"/>
            <a:ext cx="2351169" cy="1567446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F8DF7F0-3307-463F-8DC6-8F2160202D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676" y="1501252"/>
            <a:ext cx="2406673" cy="1604448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RAFAEL_ZIMBARDI_ANTES.jpg">
            <a:extLst>
              <a:ext uri="{FF2B5EF4-FFF2-40B4-BE49-F238E27FC236}">
                <a16:creationId xmlns:a16="http://schemas.microsoft.com/office/drawing/2014/main" id="{A64F143A-CC25-4613-87C5-24F8C0A96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92" y="4421874"/>
            <a:ext cx="2377686" cy="1569493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 descr="R. Rafael Zimbardi - Google Maps - Opera">
            <a:extLst>
              <a:ext uri="{FF2B5EF4-FFF2-40B4-BE49-F238E27FC236}">
                <a16:creationId xmlns:a16="http://schemas.microsoft.com/office/drawing/2014/main" id="{D6258680-ECEE-4C52-BCE5-A114EB839C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731" y="944563"/>
            <a:ext cx="4574631" cy="5077044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25" name="Rounded Rectangle 22">
            <a:extLst>
              <a:ext uri="{FF2B5EF4-FFF2-40B4-BE49-F238E27FC236}">
                <a16:creationId xmlns:a16="http://schemas.microsoft.com/office/drawing/2014/main" id="{F6C43276-E997-4C4D-A7A4-CB88B76C207E}"/>
              </a:ext>
            </a:extLst>
          </p:cNvPr>
          <p:cNvSpPr/>
          <p:nvPr/>
        </p:nvSpPr>
        <p:spPr>
          <a:xfrm>
            <a:off x="7519916" y="4712014"/>
            <a:ext cx="928048" cy="214828"/>
          </a:xfrm>
          <a:prstGeom prst="roundRect">
            <a:avLst/>
          </a:prstGeom>
          <a:noFill/>
          <a:ln w="12700" cmpd="sng">
            <a:solidFill>
              <a:srgbClr val="29293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57BA5B8A-5B79-4286-B243-4E63AA95526F}"/>
              </a:ext>
            </a:extLst>
          </p:cNvPr>
          <p:cNvSpPr txBox="1"/>
          <p:nvPr/>
        </p:nvSpPr>
        <p:spPr>
          <a:xfrm>
            <a:off x="7054988" y="5308979"/>
            <a:ext cx="144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vendedores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ambulantes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6748395D-BEF2-46C3-BB46-AE699EDB3038}"/>
              </a:ext>
            </a:extLst>
          </p:cNvPr>
          <p:cNvCxnSpPr>
            <a:cxnSpLocks/>
          </p:cNvCxnSpPr>
          <p:nvPr/>
        </p:nvCxnSpPr>
        <p:spPr>
          <a:xfrm flipH="1">
            <a:off x="7820167" y="4899546"/>
            <a:ext cx="136479" cy="368490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3">
            <a:extLst>
              <a:ext uri="{FF2B5EF4-FFF2-40B4-BE49-F238E27FC236}">
                <a16:creationId xmlns:a16="http://schemas.microsoft.com/office/drawing/2014/main" id="{21B6A6BD-6D7A-4FCE-B2FE-00FAB8E5A52F}"/>
              </a:ext>
            </a:extLst>
          </p:cNvPr>
          <p:cNvSpPr txBox="1"/>
          <p:nvPr/>
        </p:nvSpPr>
        <p:spPr>
          <a:xfrm>
            <a:off x="4450540" y="3987421"/>
            <a:ext cx="1447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Supermercado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AD8C03F-4CB0-41F3-826D-AC9840A9D7D3}"/>
              </a:ext>
            </a:extLst>
          </p:cNvPr>
          <p:cNvCxnSpPr>
            <a:cxnSpLocks/>
          </p:cNvCxnSpPr>
          <p:nvPr/>
        </p:nvCxnSpPr>
        <p:spPr>
          <a:xfrm flipH="1" flipV="1">
            <a:off x="5759355" y="4137546"/>
            <a:ext cx="1285165" cy="1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43D80B34-6417-4E5D-949D-3B20496405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744" y="3380492"/>
            <a:ext cx="2339180" cy="1559453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23">
            <a:extLst>
              <a:ext uri="{FF2B5EF4-FFF2-40B4-BE49-F238E27FC236}">
                <a16:creationId xmlns:a16="http://schemas.microsoft.com/office/drawing/2014/main" id="{02773983-4476-49AC-9CE9-7854DE68B60E}"/>
              </a:ext>
            </a:extLst>
          </p:cNvPr>
          <p:cNvSpPr txBox="1"/>
          <p:nvPr/>
        </p:nvSpPr>
        <p:spPr>
          <a:xfrm>
            <a:off x="9373832" y="3059374"/>
            <a:ext cx="2608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gradeado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CPTM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D09D94E3-51BA-4B29-AEB1-66D795FAB3A2}"/>
              </a:ext>
            </a:extLst>
          </p:cNvPr>
          <p:cNvCxnSpPr>
            <a:cxnSpLocks/>
          </p:cNvCxnSpPr>
          <p:nvPr/>
        </p:nvCxnSpPr>
        <p:spPr>
          <a:xfrm flipV="1">
            <a:off x="8520753" y="3316406"/>
            <a:ext cx="950793" cy="1342032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 descr="R. Rafael Zimbardi - Google Maps - Opera">
            <a:extLst>
              <a:ext uri="{FF2B5EF4-FFF2-40B4-BE49-F238E27FC236}">
                <a16:creationId xmlns:a16="http://schemas.microsoft.com/office/drawing/2014/main" id="{257AFBE0-80C9-4768-8D20-88B95F664E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690" y="4286641"/>
            <a:ext cx="2811439" cy="1500010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356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Validação dos trechos da rua Rafael Zimbardi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CCB6115-63EF-47C5-BAF7-2E1CE7BF1644}"/>
              </a:ext>
            </a:extLst>
          </p:cNvPr>
          <p:cNvSpPr/>
          <p:nvPr/>
        </p:nvSpPr>
        <p:spPr>
          <a:xfrm>
            <a:off x="402273" y="944563"/>
            <a:ext cx="2491051" cy="12117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2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Comércio, bares</a:t>
            </a: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movimento de carros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7AC5E1-2883-4EE5-A16D-BE2DA434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129" y="1478080"/>
            <a:ext cx="6696656" cy="41993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FC27A75E-D22A-4156-9C8E-55B946819F5D}"/>
              </a:ext>
            </a:extLst>
          </p:cNvPr>
          <p:cNvSpPr/>
          <p:nvPr/>
        </p:nvSpPr>
        <p:spPr>
          <a:xfrm rot="21268879">
            <a:off x="5158621" y="2247050"/>
            <a:ext cx="332472" cy="2852382"/>
          </a:xfrm>
          <a:prstGeom prst="roundRect">
            <a:avLst/>
          </a:prstGeom>
          <a:noFill/>
          <a:ln w="12700" cmpd="sng">
            <a:solidFill>
              <a:srgbClr val="29293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AD8C03F-4CB0-41F3-826D-AC9840A9D7D3}"/>
              </a:ext>
            </a:extLst>
          </p:cNvPr>
          <p:cNvCxnSpPr>
            <a:cxnSpLocks/>
          </p:cNvCxnSpPr>
          <p:nvPr/>
        </p:nvCxnSpPr>
        <p:spPr>
          <a:xfrm>
            <a:off x="5500498" y="3850945"/>
            <a:ext cx="1391621" cy="1294261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3">
            <a:extLst>
              <a:ext uri="{FF2B5EF4-FFF2-40B4-BE49-F238E27FC236}">
                <a16:creationId xmlns:a16="http://schemas.microsoft.com/office/drawing/2014/main" id="{21B6A6BD-6D7A-4FCE-B2FE-00FAB8E5A52F}"/>
              </a:ext>
            </a:extLst>
          </p:cNvPr>
          <p:cNvSpPr txBox="1"/>
          <p:nvPr/>
        </p:nvSpPr>
        <p:spPr>
          <a:xfrm>
            <a:off x="6250224" y="5215716"/>
            <a:ext cx="144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Feira livre (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324EB5EA-81C9-4817-A485-136E6FCE0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35" y="2361063"/>
            <a:ext cx="2243347" cy="1495564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C5DB68D4-B61D-48E0-BA7E-7F57C95368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5" y="4844282"/>
            <a:ext cx="2143354" cy="1428903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4B3E5A9-0F8E-4727-99E4-1E678037A8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51" y="3493828"/>
            <a:ext cx="2429135" cy="1619424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528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903060-7C9C-4AD5-9D4C-27F10588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949" y="2975338"/>
            <a:ext cx="9076399" cy="293414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Validação dos trechos da rua Rafael Zimbardi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CCB6115-63EF-47C5-BAF7-2E1CE7BF1644}"/>
              </a:ext>
            </a:extLst>
          </p:cNvPr>
          <p:cNvSpPr/>
          <p:nvPr/>
        </p:nvSpPr>
        <p:spPr>
          <a:xfrm>
            <a:off x="402273" y="944563"/>
            <a:ext cx="2491051" cy="12117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 Pêssego no final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FC27A75E-D22A-4156-9C8E-55B946819F5D}"/>
              </a:ext>
            </a:extLst>
          </p:cNvPr>
          <p:cNvSpPr/>
          <p:nvPr/>
        </p:nvSpPr>
        <p:spPr>
          <a:xfrm>
            <a:off x="2384494" y="5659842"/>
            <a:ext cx="972855" cy="418739"/>
          </a:xfrm>
          <a:prstGeom prst="roundRect">
            <a:avLst/>
          </a:prstGeom>
          <a:noFill/>
          <a:ln w="12700" cmpd="sng">
            <a:solidFill>
              <a:srgbClr val="29293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AD8C03F-4CB0-41F3-826D-AC9840A9D7D3}"/>
              </a:ext>
            </a:extLst>
          </p:cNvPr>
          <p:cNvCxnSpPr>
            <a:cxnSpLocks/>
          </p:cNvCxnSpPr>
          <p:nvPr/>
        </p:nvCxnSpPr>
        <p:spPr>
          <a:xfrm flipV="1">
            <a:off x="2852382" y="4899546"/>
            <a:ext cx="900752" cy="941695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3">
            <a:extLst>
              <a:ext uri="{FF2B5EF4-FFF2-40B4-BE49-F238E27FC236}">
                <a16:creationId xmlns:a16="http://schemas.microsoft.com/office/drawing/2014/main" id="{21B6A6BD-6D7A-4FCE-B2FE-00FAB8E5A52F}"/>
              </a:ext>
            </a:extLst>
          </p:cNvPr>
          <p:cNvSpPr txBox="1"/>
          <p:nvPr/>
        </p:nvSpPr>
        <p:spPr>
          <a:xfrm>
            <a:off x="2753992" y="4451443"/>
            <a:ext cx="248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previsto para Ecoponto. </a:t>
            </a:r>
          </a:p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 livre embaixo do viaduto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B5DD383D-CFDF-4804-9F80-ECE50729F12D}"/>
              </a:ext>
            </a:extLst>
          </p:cNvPr>
          <p:cNvSpPr/>
          <p:nvPr/>
        </p:nvSpPr>
        <p:spPr>
          <a:xfrm rot="20830566">
            <a:off x="8523987" y="4219651"/>
            <a:ext cx="957974" cy="343716"/>
          </a:xfrm>
          <a:prstGeom prst="roundRect">
            <a:avLst/>
          </a:prstGeom>
          <a:noFill/>
          <a:ln w="12700" cmpd="sng">
            <a:solidFill>
              <a:srgbClr val="29293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4AD8B6AB-00E6-4419-A5CA-60D3582C9DDD}"/>
              </a:ext>
            </a:extLst>
          </p:cNvPr>
          <p:cNvSpPr txBox="1"/>
          <p:nvPr/>
        </p:nvSpPr>
        <p:spPr>
          <a:xfrm>
            <a:off x="6905186" y="4931389"/>
            <a:ext cx="248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“Apagão”: área muito escura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0537C42-528A-4623-AA8D-C59C0335877B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8148560" y="4517409"/>
            <a:ext cx="708837" cy="413980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3">
            <a:extLst>
              <a:ext uri="{FF2B5EF4-FFF2-40B4-BE49-F238E27FC236}">
                <a16:creationId xmlns:a16="http://schemas.microsoft.com/office/drawing/2014/main" id="{ADE50739-7B0E-44CF-9CCE-03B70DF3884F}"/>
              </a:ext>
            </a:extLst>
          </p:cNvPr>
          <p:cNvSpPr txBox="1"/>
          <p:nvPr/>
        </p:nvSpPr>
        <p:spPr>
          <a:xfrm>
            <a:off x="9826388" y="4565174"/>
            <a:ext cx="158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para adultos e jovens do noturno da Escola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9F92D0B8-DAD1-41EF-8E5E-7AED79054758}"/>
              </a:ext>
            </a:extLst>
          </p:cNvPr>
          <p:cNvCxnSpPr>
            <a:cxnSpLocks/>
          </p:cNvCxnSpPr>
          <p:nvPr/>
        </p:nvCxnSpPr>
        <p:spPr>
          <a:xfrm>
            <a:off x="9264651" y="4410501"/>
            <a:ext cx="725510" cy="284329"/>
          </a:xfrm>
          <a:prstGeom prst="line">
            <a:avLst/>
          </a:prstGeom>
          <a:ln w="28575" cap="rnd">
            <a:solidFill>
              <a:srgbClr val="B435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>
            <a:extLst>
              <a:ext uri="{FF2B5EF4-FFF2-40B4-BE49-F238E27FC236}">
                <a16:creationId xmlns:a16="http://schemas.microsoft.com/office/drawing/2014/main" id="{CACCA530-75A5-4952-B911-56DAE46384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83" y="2333767"/>
            <a:ext cx="2647390" cy="1337481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F4F679D9-A5DD-4D89-AA90-E87FABDD3F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42" y="4039738"/>
            <a:ext cx="2130535" cy="1420356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F534E06-E086-4B25-B621-011987524C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072" y="882847"/>
            <a:ext cx="2920620" cy="1947080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ED86FE3-A0BF-47E1-ABBA-F60777C732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78147" y="914299"/>
            <a:ext cx="2526817" cy="1953810"/>
          </a:xfrm>
          <a:prstGeom prst="rect">
            <a:avLst/>
          </a:prstGeom>
          <a:solidFill>
            <a:srgbClr val="C00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201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e questões relacionados a cada trecho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19442E4-3DD1-4B29-9FFB-23E804FA38BC}"/>
              </a:ext>
            </a:extLst>
          </p:cNvPr>
          <p:cNvSpPr/>
          <p:nvPr/>
        </p:nvSpPr>
        <p:spPr>
          <a:xfrm>
            <a:off x="600500" y="1241946"/>
            <a:ext cx="10290411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199D45B-20FB-49F4-BE65-490C1297E1AC}"/>
              </a:ext>
            </a:extLst>
          </p:cNvPr>
          <p:cNvSpPr/>
          <p:nvPr/>
        </p:nvSpPr>
        <p:spPr>
          <a:xfrm>
            <a:off x="112683" y="794435"/>
            <a:ext cx="1010444" cy="10104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8">
            <a:extLst>
              <a:ext uri="{FF2B5EF4-FFF2-40B4-BE49-F238E27FC236}">
                <a16:creationId xmlns:a16="http://schemas.microsoft.com/office/drawing/2014/main" id="{3B7E201B-614D-4034-9BB5-E46C97E7E6BA}"/>
              </a:ext>
            </a:extLst>
          </p:cNvPr>
          <p:cNvGrpSpPr/>
          <p:nvPr/>
        </p:nvGrpSpPr>
        <p:grpSpPr>
          <a:xfrm>
            <a:off x="372548" y="985325"/>
            <a:ext cx="490714" cy="628665"/>
            <a:chOff x="1887450" y="1860630"/>
            <a:chExt cx="490714" cy="628665"/>
          </a:xfrm>
        </p:grpSpPr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id="{DABDA81C-4378-4C2F-A174-9A7017892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7450" y="1905957"/>
              <a:ext cx="490714" cy="583338"/>
            </a:xfrm>
            <a:custGeom>
              <a:avLst/>
              <a:gdLst>
                <a:gd name="T0" fmla="*/ 175 w 208"/>
                <a:gd name="T1" fmla="*/ 19 h 248"/>
                <a:gd name="T2" fmla="*/ 168 w 208"/>
                <a:gd name="T3" fmla="*/ 30 h 248"/>
                <a:gd name="T4" fmla="*/ 32 w 208"/>
                <a:gd name="T5" fmla="*/ 27 h 248"/>
                <a:gd name="T6" fmla="*/ 35 w 208"/>
                <a:gd name="T7" fmla="*/ 13 h 248"/>
                <a:gd name="T8" fmla="*/ 15 w 208"/>
                <a:gd name="T9" fmla="*/ 232 h 248"/>
                <a:gd name="T10" fmla="*/ 193 w 208"/>
                <a:gd name="T11" fmla="*/ 13 h 248"/>
                <a:gd name="T12" fmla="*/ 76 w 208"/>
                <a:gd name="T13" fmla="*/ 206 h 248"/>
                <a:gd name="T14" fmla="*/ 37 w 208"/>
                <a:gd name="T15" fmla="*/ 167 h 248"/>
                <a:gd name="T16" fmla="*/ 76 w 208"/>
                <a:gd name="T17" fmla="*/ 206 h 248"/>
                <a:gd name="T18" fmla="*/ 99 w 208"/>
                <a:gd name="T19" fmla="*/ 198 h 248"/>
                <a:gd name="T20" fmla="*/ 170 w 208"/>
                <a:gd name="T21" fmla="*/ 192 h 248"/>
                <a:gd name="T22" fmla="*/ 170 w 208"/>
                <a:gd name="T23" fmla="*/ 185 h 248"/>
                <a:gd name="T24" fmla="*/ 99 w 208"/>
                <a:gd name="T25" fmla="*/ 179 h 248"/>
                <a:gd name="T26" fmla="*/ 170 w 208"/>
                <a:gd name="T27" fmla="*/ 185 h 248"/>
                <a:gd name="T28" fmla="*/ 202 w 208"/>
                <a:gd name="T29" fmla="*/ 9 h 248"/>
                <a:gd name="T30" fmla="*/ 199 w 208"/>
                <a:gd name="T31" fmla="*/ 242 h 248"/>
                <a:gd name="T32" fmla="*/ 6 w 208"/>
                <a:gd name="T33" fmla="*/ 239 h 248"/>
                <a:gd name="T34" fmla="*/ 10 w 208"/>
                <a:gd name="T35" fmla="*/ 6 h 248"/>
                <a:gd name="T36" fmla="*/ 199 w 208"/>
                <a:gd name="T37" fmla="*/ 0 h 248"/>
                <a:gd name="T38" fmla="*/ 0 w 208"/>
                <a:gd name="T39" fmla="*/ 9 h 248"/>
                <a:gd name="T40" fmla="*/ 10 w 208"/>
                <a:gd name="T41" fmla="*/ 248 h 248"/>
                <a:gd name="T42" fmla="*/ 208 w 208"/>
                <a:gd name="T43" fmla="*/ 239 h 248"/>
                <a:gd name="T44" fmla="*/ 199 w 208"/>
                <a:gd name="T45" fmla="*/ 0 h 248"/>
                <a:gd name="T46" fmla="*/ 99 w 208"/>
                <a:gd name="T47" fmla="*/ 65 h 248"/>
                <a:gd name="T48" fmla="*/ 170 w 208"/>
                <a:gd name="T49" fmla="*/ 59 h 248"/>
                <a:gd name="T50" fmla="*/ 170 w 208"/>
                <a:gd name="T51" fmla="*/ 78 h 248"/>
                <a:gd name="T52" fmla="*/ 99 w 208"/>
                <a:gd name="T53" fmla="*/ 72 h 248"/>
                <a:gd name="T54" fmla="*/ 170 w 208"/>
                <a:gd name="T55" fmla="*/ 78 h 248"/>
                <a:gd name="T56" fmla="*/ 43 w 208"/>
                <a:gd name="T57" fmla="*/ 200 h 248"/>
                <a:gd name="T58" fmla="*/ 70 w 208"/>
                <a:gd name="T59" fmla="*/ 173 h 248"/>
                <a:gd name="T60" fmla="*/ 170 w 208"/>
                <a:gd name="T61" fmla="*/ 125 h 248"/>
                <a:gd name="T62" fmla="*/ 99 w 208"/>
                <a:gd name="T63" fmla="*/ 119 h 248"/>
                <a:gd name="T64" fmla="*/ 170 w 208"/>
                <a:gd name="T65" fmla="*/ 125 h 248"/>
                <a:gd name="T66" fmla="*/ 99 w 208"/>
                <a:gd name="T67" fmla="*/ 138 h 248"/>
                <a:gd name="T68" fmla="*/ 170 w 208"/>
                <a:gd name="T69" fmla="*/ 132 h 248"/>
                <a:gd name="T70" fmla="*/ 61 w 208"/>
                <a:gd name="T71" fmla="*/ 76 h 248"/>
                <a:gd name="T72" fmla="*/ 47 w 208"/>
                <a:gd name="T73" fmla="*/ 58 h 248"/>
                <a:gd name="T74" fmla="*/ 61 w 208"/>
                <a:gd name="T75" fmla="*/ 68 h 248"/>
                <a:gd name="T76" fmla="*/ 89 w 208"/>
                <a:gd name="T77" fmla="*/ 43 h 248"/>
                <a:gd name="T78" fmla="*/ 61 w 208"/>
                <a:gd name="T79" fmla="*/ 76 h 248"/>
                <a:gd name="T80" fmla="*/ 76 w 208"/>
                <a:gd name="T81" fmla="*/ 86 h 248"/>
                <a:gd name="T82" fmla="*/ 37 w 208"/>
                <a:gd name="T83" fmla="*/ 47 h 248"/>
                <a:gd name="T84" fmla="*/ 76 w 208"/>
                <a:gd name="T85" fmla="*/ 49 h 248"/>
                <a:gd name="T86" fmla="*/ 70 w 208"/>
                <a:gd name="T87" fmla="*/ 53 h 248"/>
                <a:gd name="T88" fmla="*/ 43 w 208"/>
                <a:gd name="T89" fmla="*/ 80 h 248"/>
                <a:gd name="T90" fmla="*/ 70 w 208"/>
                <a:gd name="T91" fmla="*/ 71 h 248"/>
                <a:gd name="T92" fmla="*/ 61 w 208"/>
                <a:gd name="T93" fmla="*/ 136 h 248"/>
                <a:gd name="T94" fmla="*/ 47 w 208"/>
                <a:gd name="T95" fmla="*/ 118 h 248"/>
                <a:gd name="T96" fmla="*/ 61 w 208"/>
                <a:gd name="T97" fmla="*/ 128 h 248"/>
                <a:gd name="T98" fmla="*/ 89 w 208"/>
                <a:gd name="T99" fmla="*/ 103 h 248"/>
                <a:gd name="T100" fmla="*/ 61 w 208"/>
                <a:gd name="T101" fmla="*/ 136 h 248"/>
                <a:gd name="T102" fmla="*/ 76 w 208"/>
                <a:gd name="T103" fmla="*/ 146 h 248"/>
                <a:gd name="T104" fmla="*/ 37 w 208"/>
                <a:gd name="T105" fmla="*/ 107 h 248"/>
                <a:gd name="T106" fmla="*/ 76 w 208"/>
                <a:gd name="T107" fmla="*/ 109 h 248"/>
                <a:gd name="T108" fmla="*/ 70 w 208"/>
                <a:gd name="T109" fmla="*/ 113 h 248"/>
                <a:gd name="T110" fmla="*/ 43 w 208"/>
                <a:gd name="T111" fmla="*/ 140 h 248"/>
                <a:gd name="T112" fmla="*/ 70 w 208"/>
                <a:gd name="T113" fmla="*/ 13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8" h="248">
                  <a:moveTo>
                    <a:pt x="172" y="13"/>
                  </a:moveTo>
                  <a:cubicBezTo>
                    <a:pt x="173" y="16"/>
                    <a:pt x="174" y="19"/>
                    <a:pt x="175" y="19"/>
                  </a:cubicBezTo>
                  <a:cubicBezTo>
                    <a:pt x="176" y="22"/>
                    <a:pt x="176" y="24"/>
                    <a:pt x="174" y="27"/>
                  </a:cubicBezTo>
                  <a:cubicBezTo>
                    <a:pt x="173" y="29"/>
                    <a:pt x="171" y="30"/>
                    <a:pt x="16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6" y="30"/>
                    <a:pt x="34" y="29"/>
                    <a:pt x="32" y="27"/>
                  </a:cubicBezTo>
                  <a:cubicBezTo>
                    <a:pt x="31" y="24"/>
                    <a:pt x="31" y="22"/>
                    <a:pt x="32" y="19"/>
                  </a:cubicBezTo>
                  <a:cubicBezTo>
                    <a:pt x="32" y="19"/>
                    <a:pt x="33" y="16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232"/>
                    <a:pt x="15" y="232"/>
                    <a:pt x="15" y="232"/>
                  </a:cubicBezTo>
                  <a:cubicBezTo>
                    <a:pt x="193" y="232"/>
                    <a:pt x="193" y="232"/>
                    <a:pt x="193" y="232"/>
                  </a:cubicBezTo>
                  <a:cubicBezTo>
                    <a:pt x="193" y="13"/>
                    <a:pt x="193" y="13"/>
                    <a:pt x="193" y="13"/>
                  </a:cubicBezTo>
                  <a:lnTo>
                    <a:pt x="172" y="13"/>
                  </a:lnTo>
                  <a:close/>
                  <a:moveTo>
                    <a:pt x="76" y="206"/>
                  </a:moveTo>
                  <a:cubicBezTo>
                    <a:pt x="37" y="206"/>
                    <a:pt x="37" y="206"/>
                    <a:pt x="37" y="206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76" y="167"/>
                    <a:pt x="76" y="167"/>
                    <a:pt x="76" y="167"/>
                  </a:cubicBezTo>
                  <a:lnTo>
                    <a:pt x="76" y="206"/>
                  </a:lnTo>
                  <a:close/>
                  <a:moveTo>
                    <a:pt x="170" y="198"/>
                  </a:moveTo>
                  <a:cubicBezTo>
                    <a:pt x="99" y="198"/>
                    <a:pt x="99" y="198"/>
                    <a:pt x="99" y="198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170" y="192"/>
                    <a:pt x="170" y="192"/>
                    <a:pt x="170" y="192"/>
                  </a:cubicBezTo>
                  <a:lnTo>
                    <a:pt x="170" y="198"/>
                  </a:lnTo>
                  <a:close/>
                  <a:moveTo>
                    <a:pt x="170" y="185"/>
                  </a:moveTo>
                  <a:cubicBezTo>
                    <a:pt x="99" y="185"/>
                    <a:pt x="99" y="185"/>
                    <a:pt x="99" y="185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70" y="179"/>
                    <a:pt x="170" y="179"/>
                    <a:pt x="170" y="179"/>
                  </a:cubicBezTo>
                  <a:lnTo>
                    <a:pt x="170" y="185"/>
                  </a:lnTo>
                  <a:close/>
                  <a:moveTo>
                    <a:pt x="199" y="6"/>
                  </a:moveTo>
                  <a:cubicBezTo>
                    <a:pt x="200" y="6"/>
                    <a:pt x="202" y="7"/>
                    <a:pt x="202" y="9"/>
                  </a:cubicBezTo>
                  <a:cubicBezTo>
                    <a:pt x="202" y="239"/>
                    <a:pt x="202" y="239"/>
                    <a:pt x="202" y="239"/>
                  </a:cubicBezTo>
                  <a:cubicBezTo>
                    <a:pt x="202" y="241"/>
                    <a:pt x="200" y="242"/>
                    <a:pt x="199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8" y="242"/>
                    <a:pt x="6" y="241"/>
                    <a:pt x="6" y="23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7"/>
                    <a:pt x="8" y="6"/>
                    <a:pt x="10" y="6"/>
                  </a:cubicBezTo>
                  <a:cubicBezTo>
                    <a:pt x="199" y="6"/>
                    <a:pt x="199" y="6"/>
                    <a:pt x="199" y="6"/>
                  </a:cubicBezTo>
                  <a:moveTo>
                    <a:pt x="19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44"/>
                    <a:pt x="5" y="248"/>
                    <a:pt x="10" y="248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204" y="248"/>
                    <a:pt x="208" y="244"/>
                    <a:pt x="208" y="239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8" y="4"/>
                    <a:pt x="204" y="0"/>
                    <a:pt x="199" y="0"/>
                  </a:cubicBezTo>
                  <a:close/>
                  <a:moveTo>
                    <a:pt x="170" y="65"/>
                  </a:moveTo>
                  <a:cubicBezTo>
                    <a:pt x="99" y="65"/>
                    <a:pt x="99" y="65"/>
                    <a:pt x="99" y="65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70" y="59"/>
                    <a:pt x="170" y="59"/>
                    <a:pt x="170" y="59"/>
                  </a:cubicBezTo>
                  <a:lnTo>
                    <a:pt x="170" y="65"/>
                  </a:lnTo>
                  <a:close/>
                  <a:moveTo>
                    <a:pt x="170" y="78"/>
                  </a:moveTo>
                  <a:cubicBezTo>
                    <a:pt x="99" y="78"/>
                    <a:pt x="99" y="78"/>
                    <a:pt x="99" y="78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70" y="72"/>
                    <a:pt x="170" y="72"/>
                    <a:pt x="170" y="72"/>
                  </a:cubicBezTo>
                  <a:lnTo>
                    <a:pt x="170" y="78"/>
                  </a:lnTo>
                  <a:close/>
                  <a:moveTo>
                    <a:pt x="70" y="200"/>
                  </a:moveTo>
                  <a:cubicBezTo>
                    <a:pt x="43" y="200"/>
                    <a:pt x="43" y="200"/>
                    <a:pt x="43" y="200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70" y="173"/>
                    <a:pt x="70" y="173"/>
                    <a:pt x="70" y="173"/>
                  </a:cubicBezTo>
                  <a:lnTo>
                    <a:pt x="70" y="200"/>
                  </a:lnTo>
                  <a:close/>
                  <a:moveTo>
                    <a:pt x="170" y="125"/>
                  </a:moveTo>
                  <a:cubicBezTo>
                    <a:pt x="99" y="125"/>
                    <a:pt x="99" y="125"/>
                    <a:pt x="99" y="125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70" y="119"/>
                    <a:pt x="170" y="119"/>
                    <a:pt x="170" y="119"/>
                  </a:cubicBezTo>
                  <a:lnTo>
                    <a:pt x="170" y="125"/>
                  </a:lnTo>
                  <a:close/>
                  <a:moveTo>
                    <a:pt x="170" y="138"/>
                  </a:moveTo>
                  <a:cubicBezTo>
                    <a:pt x="99" y="138"/>
                    <a:pt x="99" y="138"/>
                    <a:pt x="99" y="138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70" y="132"/>
                    <a:pt x="170" y="132"/>
                    <a:pt x="170" y="132"/>
                  </a:cubicBezTo>
                  <a:lnTo>
                    <a:pt x="170" y="138"/>
                  </a:lnTo>
                  <a:close/>
                  <a:moveTo>
                    <a:pt x="61" y="76"/>
                  </a:moveTo>
                  <a:cubicBezTo>
                    <a:pt x="47" y="62"/>
                    <a:pt x="47" y="62"/>
                    <a:pt x="47" y="62"/>
                  </a:cubicBezTo>
                  <a:cubicBezTo>
                    <a:pt x="46" y="61"/>
                    <a:pt x="46" y="59"/>
                    <a:pt x="47" y="58"/>
                  </a:cubicBezTo>
                  <a:cubicBezTo>
                    <a:pt x="49" y="57"/>
                    <a:pt x="50" y="57"/>
                    <a:pt x="52" y="5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6" y="42"/>
                    <a:pt x="88" y="42"/>
                    <a:pt x="89" y="43"/>
                  </a:cubicBezTo>
                  <a:cubicBezTo>
                    <a:pt x="91" y="44"/>
                    <a:pt x="91" y="46"/>
                    <a:pt x="89" y="47"/>
                  </a:cubicBezTo>
                  <a:lnTo>
                    <a:pt x="61" y="76"/>
                  </a:lnTo>
                  <a:close/>
                  <a:moveTo>
                    <a:pt x="76" y="65"/>
                  </a:moveTo>
                  <a:cubicBezTo>
                    <a:pt x="76" y="86"/>
                    <a:pt x="76" y="86"/>
                    <a:pt x="7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71"/>
                    <a:pt x="70" y="71"/>
                    <a:pt x="70" y="71"/>
                  </a:cubicBezTo>
                  <a:lnTo>
                    <a:pt x="76" y="65"/>
                  </a:lnTo>
                  <a:close/>
                  <a:moveTo>
                    <a:pt x="61" y="136"/>
                  </a:moveTo>
                  <a:cubicBezTo>
                    <a:pt x="47" y="122"/>
                    <a:pt x="47" y="122"/>
                    <a:pt x="47" y="122"/>
                  </a:cubicBezTo>
                  <a:cubicBezTo>
                    <a:pt x="46" y="121"/>
                    <a:pt x="46" y="119"/>
                    <a:pt x="47" y="118"/>
                  </a:cubicBezTo>
                  <a:cubicBezTo>
                    <a:pt x="49" y="117"/>
                    <a:pt x="50" y="117"/>
                    <a:pt x="52" y="11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2"/>
                    <a:pt x="88" y="102"/>
                    <a:pt x="89" y="103"/>
                  </a:cubicBezTo>
                  <a:cubicBezTo>
                    <a:pt x="91" y="104"/>
                    <a:pt x="91" y="106"/>
                    <a:pt x="89" y="107"/>
                  </a:cubicBezTo>
                  <a:lnTo>
                    <a:pt x="61" y="136"/>
                  </a:lnTo>
                  <a:close/>
                  <a:moveTo>
                    <a:pt x="76" y="125"/>
                  </a:moveTo>
                  <a:cubicBezTo>
                    <a:pt x="76" y="146"/>
                    <a:pt x="76" y="146"/>
                    <a:pt x="76" y="146"/>
                  </a:cubicBezTo>
                  <a:cubicBezTo>
                    <a:pt x="37" y="146"/>
                    <a:pt x="37" y="146"/>
                    <a:pt x="37" y="14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70" y="131"/>
                    <a:pt x="70" y="131"/>
                    <a:pt x="70" y="131"/>
                  </a:cubicBezTo>
                  <a:lnTo>
                    <a:pt x="76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AD3B8BAB-B1C3-4BDD-97C1-98A21BB5A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5148" y="1860630"/>
              <a:ext cx="313347" cy="101493"/>
            </a:xfrm>
            <a:custGeom>
              <a:avLst/>
              <a:gdLst>
                <a:gd name="T0" fmla="*/ 132 w 133"/>
                <a:gd name="T1" fmla="*/ 41 h 43"/>
                <a:gd name="T2" fmla="*/ 123 w 133"/>
                <a:gd name="T3" fmla="*/ 20 h 43"/>
                <a:gd name="T4" fmla="*/ 117 w 133"/>
                <a:gd name="T5" fmla="*/ 14 h 43"/>
                <a:gd name="T6" fmla="*/ 92 w 133"/>
                <a:gd name="T7" fmla="*/ 14 h 43"/>
                <a:gd name="T8" fmla="*/ 85 w 133"/>
                <a:gd name="T9" fmla="*/ 7 h 43"/>
                <a:gd name="T10" fmla="*/ 85 w 133"/>
                <a:gd name="T11" fmla="*/ 6 h 43"/>
                <a:gd name="T12" fmla="*/ 80 w 133"/>
                <a:gd name="T13" fmla="*/ 0 h 43"/>
                <a:gd name="T14" fmla="*/ 54 w 133"/>
                <a:gd name="T15" fmla="*/ 0 h 43"/>
                <a:gd name="T16" fmla="*/ 48 w 133"/>
                <a:gd name="T17" fmla="*/ 6 h 43"/>
                <a:gd name="T18" fmla="*/ 48 w 133"/>
                <a:gd name="T19" fmla="*/ 7 h 43"/>
                <a:gd name="T20" fmla="*/ 41 w 133"/>
                <a:gd name="T21" fmla="*/ 14 h 43"/>
                <a:gd name="T22" fmla="*/ 16 w 133"/>
                <a:gd name="T23" fmla="*/ 14 h 43"/>
                <a:gd name="T24" fmla="*/ 10 w 133"/>
                <a:gd name="T25" fmla="*/ 20 h 43"/>
                <a:gd name="T26" fmla="*/ 0 w 133"/>
                <a:gd name="T27" fmla="*/ 41 h 43"/>
                <a:gd name="T28" fmla="*/ 1 w 133"/>
                <a:gd name="T29" fmla="*/ 43 h 43"/>
                <a:gd name="T30" fmla="*/ 131 w 133"/>
                <a:gd name="T31" fmla="*/ 43 h 43"/>
                <a:gd name="T32" fmla="*/ 132 w 133"/>
                <a:gd name="T33" fmla="*/ 41 h 43"/>
                <a:gd name="T34" fmla="*/ 67 w 133"/>
                <a:gd name="T35" fmla="*/ 4 h 43"/>
                <a:gd name="T36" fmla="*/ 71 w 133"/>
                <a:gd name="T37" fmla="*/ 8 h 43"/>
                <a:gd name="T38" fmla="*/ 67 w 133"/>
                <a:gd name="T39" fmla="*/ 13 h 43"/>
                <a:gd name="T40" fmla="*/ 62 w 133"/>
                <a:gd name="T41" fmla="*/ 8 h 43"/>
                <a:gd name="T42" fmla="*/ 67 w 133"/>
                <a:gd name="T43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43">
                  <a:moveTo>
                    <a:pt x="132" y="41"/>
                  </a:moveTo>
                  <a:cubicBezTo>
                    <a:pt x="132" y="39"/>
                    <a:pt x="123" y="20"/>
                    <a:pt x="123" y="20"/>
                  </a:cubicBezTo>
                  <a:cubicBezTo>
                    <a:pt x="123" y="20"/>
                    <a:pt x="120" y="14"/>
                    <a:pt x="117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8" y="14"/>
                    <a:pt x="85" y="11"/>
                    <a:pt x="85" y="7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3"/>
                    <a:pt x="83" y="0"/>
                    <a:pt x="8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0"/>
                    <a:pt x="48" y="3"/>
                    <a:pt x="48" y="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11"/>
                    <a:pt x="45" y="14"/>
                    <a:pt x="4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10" y="20"/>
                    <a:pt x="10" y="20"/>
                  </a:cubicBezTo>
                  <a:cubicBezTo>
                    <a:pt x="10" y="20"/>
                    <a:pt x="1" y="39"/>
                    <a:pt x="0" y="41"/>
                  </a:cubicBezTo>
                  <a:cubicBezTo>
                    <a:pt x="0" y="42"/>
                    <a:pt x="0" y="43"/>
                    <a:pt x="1" y="43"/>
                  </a:cubicBezTo>
                  <a:cubicBezTo>
                    <a:pt x="2" y="43"/>
                    <a:pt x="131" y="43"/>
                    <a:pt x="131" y="43"/>
                  </a:cubicBezTo>
                  <a:cubicBezTo>
                    <a:pt x="132" y="43"/>
                    <a:pt x="133" y="42"/>
                    <a:pt x="132" y="41"/>
                  </a:cubicBezTo>
                  <a:close/>
                  <a:moveTo>
                    <a:pt x="67" y="4"/>
                  </a:moveTo>
                  <a:cubicBezTo>
                    <a:pt x="69" y="4"/>
                    <a:pt x="71" y="6"/>
                    <a:pt x="71" y="8"/>
                  </a:cubicBezTo>
                  <a:cubicBezTo>
                    <a:pt x="71" y="11"/>
                    <a:pt x="69" y="13"/>
                    <a:pt x="67" y="13"/>
                  </a:cubicBezTo>
                  <a:cubicBezTo>
                    <a:pt x="64" y="13"/>
                    <a:pt x="62" y="11"/>
                    <a:pt x="62" y="8"/>
                  </a:cubicBezTo>
                  <a:cubicBezTo>
                    <a:pt x="62" y="6"/>
                    <a:pt x="64" y="4"/>
                    <a:pt x="6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9F46377D-34A0-440B-9A95-D682F2343919}"/>
              </a:ext>
            </a:extLst>
          </p:cNvPr>
          <p:cNvSpPr/>
          <p:nvPr/>
        </p:nvSpPr>
        <p:spPr>
          <a:xfrm>
            <a:off x="10414178" y="5443471"/>
            <a:ext cx="1010444" cy="1010444"/>
          </a:xfrm>
          <a:prstGeom prst="ellipse">
            <a:avLst/>
          </a:prstGeom>
          <a:solidFill>
            <a:srgbClr val="09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37">
            <a:extLst>
              <a:ext uri="{FF2B5EF4-FFF2-40B4-BE49-F238E27FC236}">
                <a16:creationId xmlns:a16="http://schemas.microsoft.com/office/drawing/2014/main" id="{8BBE45C3-A316-4EB8-B717-D85D470BC59B}"/>
              </a:ext>
            </a:extLst>
          </p:cNvPr>
          <p:cNvGrpSpPr/>
          <p:nvPr/>
        </p:nvGrpSpPr>
        <p:grpSpPr>
          <a:xfrm>
            <a:off x="10652116" y="5685566"/>
            <a:ext cx="534568" cy="526254"/>
            <a:chOff x="7963507" y="3147081"/>
            <a:chExt cx="534568" cy="526254"/>
          </a:xfrm>
        </p:grpSpPr>
        <p:sp>
          <p:nvSpPr>
            <p:cNvPr id="12" name="Oval 112">
              <a:extLst>
                <a:ext uri="{FF2B5EF4-FFF2-40B4-BE49-F238E27FC236}">
                  <a16:creationId xmlns:a16="http://schemas.microsoft.com/office/drawing/2014/main" id="{C4DC52F5-437D-49E2-8622-322B46931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4849" y="3327036"/>
              <a:ext cx="122489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Oval 113">
              <a:extLst>
                <a:ext uri="{FF2B5EF4-FFF2-40B4-BE49-F238E27FC236}">
                  <a16:creationId xmlns:a16="http://schemas.microsoft.com/office/drawing/2014/main" id="{E0EB80C3-9771-4E10-8C36-ED6E7A917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244" y="3327036"/>
              <a:ext cx="123246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AA2845DC-1C0A-4AFC-BFC2-10F83A6C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507" y="3463892"/>
              <a:ext cx="245735" cy="209443"/>
            </a:xfrm>
            <a:custGeom>
              <a:avLst/>
              <a:gdLst>
                <a:gd name="T0" fmla="*/ 129 w 136"/>
                <a:gd name="T1" fmla="*/ 74 h 116"/>
                <a:gd name="T2" fmla="*/ 136 w 136"/>
                <a:gd name="T3" fmla="*/ 56 h 116"/>
                <a:gd name="T4" fmla="*/ 85 w 136"/>
                <a:gd name="T5" fmla="*/ 23 h 116"/>
                <a:gd name="T6" fmla="*/ 69 w 136"/>
                <a:gd name="T7" fmla="*/ 7 h 116"/>
                <a:gd name="T8" fmla="*/ 69 w 136"/>
                <a:gd name="T9" fmla="*/ 7 h 116"/>
                <a:gd name="T10" fmla="*/ 49 w 136"/>
                <a:gd name="T11" fmla="*/ 0 h 116"/>
                <a:gd name="T12" fmla="*/ 31 w 136"/>
                <a:gd name="T13" fmla="*/ 0 h 116"/>
                <a:gd name="T14" fmla="*/ 0 w 136"/>
                <a:gd name="T15" fmla="*/ 30 h 116"/>
                <a:gd name="T16" fmla="*/ 0 w 136"/>
                <a:gd name="T17" fmla="*/ 116 h 116"/>
                <a:gd name="T18" fmla="*/ 80 w 136"/>
                <a:gd name="T19" fmla="*/ 116 h 116"/>
                <a:gd name="T20" fmla="*/ 80 w 136"/>
                <a:gd name="T21" fmla="*/ 61 h 116"/>
                <a:gd name="T22" fmla="*/ 134 w 136"/>
                <a:gd name="T23" fmla="*/ 85 h 116"/>
                <a:gd name="T24" fmla="*/ 129 w 136"/>
                <a:gd name="T25" fmla="*/ 7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16">
                  <a:moveTo>
                    <a:pt x="129" y="74"/>
                  </a:moveTo>
                  <a:cubicBezTo>
                    <a:pt x="129" y="67"/>
                    <a:pt x="131" y="60"/>
                    <a:pt x="136" y="56"/>
                  </a:cubicBezTo>
                  <a:cubicBezTo>
                    <a:pt x="107" y="50"/>
                    <a:pt x="96" y="36"/>
                    <a:pt x="85" y="23"/>
                  </a:cubicBezTo>
                  <a:cubicBezTo>
                    <a:pt x="80" y="17"/>
                    <a:pt x="76" y="11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4" y="2"/>
                    <a:pt x="57" y="0"/>
                    <a:pt x="4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92" y="71"/>
                    <a:pt x="108" y="81"/>
                    <a:pt x="134" y="85"/>
                  </a:cubicBezTo>
                  <a:cubicBezTo>
                    <a:pt x="132" y="82"/>
                    <a:pt x="130" y="78"/>
                    <a:pt x="129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15">
              <a:extLst>
                <a:ext uri="{FF2B5EF4-FFF2-40B4-BE49-F238E27FC236}">
                  <a16:creationId xmlns:a16="http://schemas.microsoft.com/office/drawing/2014/main" id="{9A4479C0-74A2-460D-98FD-47CD1A4B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022" y="3463892"/>
              <a:ext cx="285053" cy="209443"/>
            </a:xfrm>
            <a:custGeom>
              <a:avLst/>
              <a:gdLst>
                <a:gd name="T0" fmla="*/ 128 w 158"/>
                <a:gd name="T1" fmla="*/ 0 h 116"/>
                <a:gd name="T2" fmla="*/ 109 w 158"/>
                <a:gd name="T3" fmla="*/ 0 h 116"/>
                <a:gd name="T4" fmla="*/ 90 w 158"/>
                <a:gd name="T5" fmla="*/ 7 h 116"/>
                <a:gd name="T6" fmla="*/ 89 w 158"/>
                <a:gd name="T7" fmla="*/ 7 h 116"/>
                <a:gd name="T8" fmla="*/ 73 w 158"/>
                <a:gd name="T9" fmla="*/ 23 h 116"/>
                <a:gd name="T10" fmla="*/ 13 w 158"/>
                <a:gd name="T11" fmla="*/ 57 h 116"/>
                <a:gd name="T12" fmla="*/ 0 w 158"/>
                <a:gd name="T13" fmla="*/ 73 h 116"/>
                <a:gd name="T14" fmla="*/ 15 w 158"/>
                <a:gd name="T15" fmla="*/ 86 h 116"/>
                <a:gd name="T16" fmla="*/ 17 w 158"/>
                <a:gd name="T17" fmla="*/ 86 h 116"/>
                <a:gd name="T18" fmla="*/ 78 w 158"/>
                <a:gd name="T19" fmla="*/ 61 h 116"/>
                <a:gd name="T20" fmla="*/ 78 w 158"/>
                <a:gd name="T21" fmla="*/ 116 h 116"/>
                <a:gd name="T22" fmla="*/ 158 w 158"/>
                <a:gd name="T23" fmla="*/ 116 h 116"/>
                <a:gd name="T24" fmla="*/ 158 w 158"/>
                <a:gd name="T25" fmla="*/ 30 h 116"/>
                <a:gd name="T26" fmla="*/ 128 w 158"/>
                <a:gd name="T2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16">
                  <a:moveTo>
                    <a:pt x="128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2" y="0"/>
                    <a:pt x="95" y="2"/>
                    <a:pt x="90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3" y="11"/>
                    <a:pt x="78" y="17"/>
                    <a:pt x="73" y="23"/>
                  </a:cubicBezTo>
                  <a:cubicBezTo>
                    <a:pt x="62" y="37"/>
                    <a:pt x="49" y="53"/>
                    <a:pt x="13" y="57"/>
                  </a:cubicBezTo>
                  <a:cubicBezTo>
                    <a:pt x="5" y="58"/>
                    <a:pt x="0" y="65"/>
                    <a:pt x="0" y="73"/>
                  </a:cubicBezTo>
                  <a:cubicBezTo>
                    <a:pt x="1" y="81"/>
                    <a:pt x="8" y="86"/>
                    <a:pt x="15" y="86"/>
                  </a:cubicBezTo>
                  <a:cubicBezTo>
                    <a:pt x="16" y="86"/>
                    <a:pt x="16" y="86"/>
                    <a:pt x="17" y="86"/>
                  </a:cubicBezTo>
                  <a:cubicBezTo>
                    <a:pt x="47" y="83"/>
                    <a:pt x="65" y="72"/>
                    <a:pt x="78" y="61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8" y="13"/>
                    <a:pt x="144" y="0"/>
                    <a:pt x="1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16">
              <a:extLst>
                <a:ext uri="{FF2B5EF4-FFF2-40B4-BE49-F238E27FC236}">
                  <a16:creationId xmlns:a16="http://schemas.microsoft.com/office/drawing/2014/main" id="{B4FCBC9F-BDCD-4EC5-AF0D-894F65E8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240" y="3147081"/>
              <a:ext cx="225320" cy="192809"/>
            </a:xfrm>
            <a:custGeom>
              <a:avLst/>
              <a:gdLst>
                <a:gd name="T0" fmla="*/ 77 w 125"/>
                <a:gd name="T1" fmla="*/ 78 h 107"/>
                <a:gd name="T2" fmla="*/ 77 w 125"/>
                <a:gd name="T3" fmla="*/ 44 h 107"/>
                <a:gd name="T4" fmla="*/ 92 w 125"/>
                <a:gd name="T5" fmla="*/ 28 h 107"/>
                <a:gd name="T6" fmla="*/ 125 w 125"/>
                <a:gd name="T7" fmla="*/ 28 h 107"/>
                <a:gd name="T8" fmla="*/ 125 w 125"/>
                <a:gd name="T9" fmla="*/ 20 h 107"/>
                <a:gd name="T10" fmla="*/ 106 w 125"/>
                <a:gd name="T11" fmla="*/ 0 h 107"/>
                <a:gd name="T12" fmla="*/ 19 w 125"/>
                <a:gd name="T13" fmla="*/ 0 h 107"/>
                <a:gd name="T14" fmla="*/ 0 w 125"/>
                <a:gd name="T15" fmla="*/ 20 h 107"/>
                <a:gd name="T16" fmla="*/ 0 w 125"/>
                <a:gd name="T17" fmla="*/ 62 h 107"/>
                <a:gd name="T18" fmla="*/ 19 w 125"/>
                <a:gd name="T19" fmla="*/ 81 h 107"/>
                <a:gd name="T20" fmla="*/ 34 w 125"/>
                <a:gd name="T21" fmla="*/ 81 h 107"/>
                <a:gd name="T22" fmla="*/ 34 w 125"/>
                <a:gd name="T23" fmla="*/ 105 h 107"/>
                <a:gd name="T24" fmla="*/ 36 w 125"/>
                <a:gd name="T25" fmla="*/ 106 h 107"/>
                <a:gd name="T26" fmla="*/ 57 w 125"/>
                <a:gd name="T27" fmla="*/ 81 h 107"/>
                <a:gd name="T28" fmla="*/ 77 w 125"/>
                <a:gd name="T29" fmla="*/ 81 h 107"/>
                <a:gd name="T30" fmla="*/ 77 w 125"/>
                <a:gd name="T31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07">
                  <a:moveTo>
                    <a:pt x="77" y="78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7" y="35"/>
                    <a:pt x="83" y="28"/>
                    <a:pt x="92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5" y="9"/>
                    <a:pt x="117" y="0"/>
                    <a:pt x="10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3"/>
                    <a:pt x="9" y="81"/>
                    <a:pt x="19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9"/>
                    <a:pt x="34" y="97"/>
                    <a:pt x="34" y="105"/>
                  </a:cubicBezTo>
                  <a:cubicBezTo>
                    <a:pt x="34" y="106"/>
                    <a:pt x="35" y="107"/>
                    <a:pt x="36" y="106"/>
                  </a:cubicBezTo>
                  <a:cubicBezTo>
                    <a:pt x="43" y="98"/>
                    <a:pt x="50" y="89"/>
                    <a:pt x="57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7" y="80"/>
                    <a:pt x="77" y="79"/>
                    <a:pt x="77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17">
              <a:extLst>
                <a:ext uri="{FF2B5EF4-FFF2-40B4-BE49-F238E27FC236}">
                  <a16:creationId xmlns:a16="http://schemas.microsoft.com/office/drawing/2014/main" id="{73914ED4-6ECE-4FAD-8908-8FAA773FD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730" y="3209838"/>
              <a:ext cx="186002" cy="153491"/>
            </a:xfrm>
            <a:custGeom>
              <a:avLst/>
              <a:gdLst>
                <a:gd name="T0" fmla="*/ 0 w 103"/>
                <a:gd name="T1" fmla="*/ 14 h 85"/>
                <a:gd name="T2" fmla="*/ 0 w 103"/>
                <a:gd name="T3" fmla="*/ 52 h 85"/>
                <a:gd name="T4" fmla="*/ 14 w 103"/>
                <a:gd name="T5" fmla="*/ 66 h 85"/>
                <a:gd name="T6" fmla="*/ 50 w 103"/>
                <a:gd name="T7" fmla="*/ 66 h 85"/>
                <a:gd name="T8" fmla="*/ 65 w 103"/>
                <a:gd name="T9" fmla="*/ 84 h 85"/>
                <a:gd name="T10" fmla="*/ 67 w 103"/>
                <a:gd name="T11" fmla="*/ 83 h 85"/>
                <a:gd name="T12" fmla="*/ 67 w 103"/>
                <a:gd name="T13" fmla="*/ 66 h 85"/>
                <a:gd name="T14" fmla="*/ 90 w 103"/>
                <a:gd name="T15" fmla="*/ 66 h 85"/>
                <a:gd name="T16" fmla="*/ 103 w 103"/>
                <a:gd name="T17" fmla="*/ 52 h 85"/>
                <a:gd name="T18" fmla="*/ 103 w 103"/>
                <a:gd name="T19" fmla="*/ 14 h 85"/>
                <a:gd name="T20" fmla="*/ 90 w 103"/>
                <a:gd name="T21" fmla="*/ 0 h 85"/>
                <a:gd name="T22" fmla="*/ 14 w 103"/>
                <a:gd name="T23" fmla="*/ 0 h 85"/>
                <a:gd name="T24" fmla="*/ 0 w 103"/>
                <a:gd name="T25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85">
                  <a:moveTo>
                    <a:pt x="0" y="14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6" y="66"/>
                    <a:pt x="14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5" y="72"/>
                    <a:pt x="60" y="78"/>
                    <a:pt x="65" y="84"/>
                  </a:cubicBezTo>
                  <a:cubicBezTo>
                    <a:pt x="66" y="85"/>
                    <a:pt x="67" y="84"/>
                    <a:pt x="67" y="83"/>
                  </a:cubicBezTo>
                  <a:cubicBezTo>
                    <a:pt x="67" y="78"/>
                    <a:pt x="67" y="72"/>
                    <a:pt x="67" y="6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7" y="66"/>
                    <a:pt x="103" y="60"/>
                    <a:pt x="103" y="52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6"/>
                    <a:pt x="97" y="0"/>
                    <a:pt x="9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4E6DEB49-6506-4C65-9D53-F9B19C35C8CD}"/>
              </a:ext>
            </a:extLst>
          </p:cNvPr>
          <p:cNvSpPr txBox="1"/>
          <p:nvPr/>
        </p:nvSpPr>
        <p:spPr>
          <a:xfrm>
            <a:off x="1202316" y="1339855"/>
            <a:ext cx="938834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Trechos 1 e 2</a:t>
            </a:r>
          </a:p>
          <a:p>
            <a:pPr marL="171450" indent="-171450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Calçadão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Trecho 1-2? (da Estação CPTM à Rua Dr. Almiro dos Reis, rua da feira de domingo) 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Circulação de carros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onde?  Mão dupla ou única? Quando? Fechar no final de semana? 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largura, lado? Se ampliar até 2,4m dedicar faixa para bicicletas?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Cruzamentos com travessas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Rafael Zimbardi: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faixa elevada no nível da calçada?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Sinalização: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ruas sem saída, equipamentos públicos, limite de velocidade 40Km/h?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Estacionamento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proíbe ou não? Dias e horários? Outras ruas? Estacionamento na rua/delimitado com calçada? 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vazio na entrada da Estação CPTM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usos, destinações? possibilidades? Para estacionamento caberiam apenas cerca de 4 carros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Bicicletário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solução para as bicicletas quando lota o bicicletário?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Lazer, recreação na rua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proibição de jogar bola na rua?</a:t>
            </a:r>
          </a:p>
          <a:p>
            <a:pPr marL="171450" indent="-171450">
              <a:lnSpc>
                <a:spcPts val="21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Ambulantes e comércio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pensar na ocupação do bar e dos vendedores ambulantes</a:t>
            </a:r>
          </a:p>
        </p:txBody>
      </p:sp>
    </p:spTree>
    <p:extLst>
      <p:ext uri="{BB962C8B-B14F-4D97-AF65-F5344CB8AC3E}">
        <p14:creationId xmlns:p14="http://schemas.microsoft.com/office/powerpoint/2010/main" val="1745258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e questões relacionados a cada trecho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19442E4-3DD1-4B29-9FFB-23E804FA38BC}"/>
              </a:ext>
            </a:extLst>
          </p:cNvPr>
          <p:cNvSpPr/>
          <p:nvPr/>
        </p:nvSpPr>
        <p:spPr>
          <a:xfrm>
            <a:off x="600500" y="1241946"/>
            <a:ext cx="10290411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199D45B-20FB-49F4-BE65-490C1297E1AC}"/>
              </a:ext>
            </a:extLst>
          </p:cNvPr>
          <p:cNvSpPr/>
          <p:nvPr/>
        </p:nvSpPr>
        <p:spPr>
          <a:xfrm>
            <a:off x="112683" y="794435"/>
            <a:ext cx="1010444" cy="10104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8">
            <a:extLst>
              <a:ext uri="{FF2B5EF4-FFF2-40B4-BE49-F238E27FC236}">
                <a16:creationId xmlns:a16="http://schemas.microsoft.com/office/drawing/2014/main" id="{3B7E201B-614D-4034-9BB5-E46C97E7E6BA}"/>
              </a:ext>
            </a:extLst>
          </p:cNvPr>
          <p:cNvGrpSpPr/>
          <p:nvPr/>
        </p:nvGrpSpPr>
        <p:grpSpPr>
          <a:xfrm>
            <a:off x="372548" y="985325"/>
            <a:ext cx="490714" cy="628665"/>
            <a:chOff x="1887450" y="1860630"/>
            <a:chExt cx="490714" cy="628665"/>
          </a:xfrm>
        </p:grpSpPr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id="{DABDA81C-4378-4C2F-A174-9A7017892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7450" y="1905957"/>
              <a:ext cx="490714" cy="583338"/>
            </a:xfrm>
            <a:custGeom>
              <a:avLst/>
              <a:gdLst>
                <a:gd name="T0" fmla="*/ 175 w 208"/>
                <a:gd name="T1" fmla="*/ 19 h 248"/>
                <a:gd name="T2" fmla="*/ 168 w 208"/>
                <a:gd name="T3" fmla="*/ 30 h 248"/>
                <a:gd name="T4" fmla="*/ 32 w 208"/>
                <a:gd name="T5" fmla="*/ 27 h 248"/>
                <a:gd name="T6" fmla="*/ 35 w 208"/>
                <a:gd name="T7" fmla="*/ 13 h 248"/>
                <a:gd name="T8" fmla="*/ 15 w 208"/>
                <a:gd name="T9" fmla="*/ 232 h 248"/>
                <a:gd name="T10" fmla="*/ 193 w 208"/>
                <a:gd name="T11" fmla="*/ 13 h 248"/>
                <a:gd name="T12" fmla="*/ 76 w 208"/>
                <a:gd name="T13" fmla="*/ 206 h 248"/>
                <a:gd name="T14" fmla="*/ 37 w 208"/>
                <a:gd name="T15" fmla="*/ 167 h 248"/>
                <a:gd name="T16" fmla="*/ 76 w 208"/>
                <a:gd name="T17" fmla="*/ 206 h 248"/>
                <a:gd name="T18" fmla="*/ 99 w 208"/>
                <a:gd name="T19" fmla="*/ 198 h 248"/>
                <a:gd name="T20" fmla="*/ 170 w 208"/>
                <a:gd name="T21" fmla="*/ 192 h 248"/>
                <a:gd name="T22" fmla="*/ 170 w 208"/>
                <a:gd name="T23" fmla="*/ 185 h 248"/>
                <a:gd name="T24" fmla="*/ 99 w 208"/>
                <a:gd name="T25" fmla="*/ 179 h 248"/>
                <a:gd name="T26" fmla="*/ 170 w 208"/>
                <a:gd name="T27" fmla="*/ 185 h 248"/>
                <a:gd name="T28" fmla="*/ 202 w 208"/>
                <a:gd name="T29" fmla="*/ 9 h 248"/>
                <a:gd name="T30" fmla="*/ 199 w 208"/>
                <a:gd name="T31" fmla="*/ 242 h 248"/>
                <a:gd name="T32" fmla="*/ 6 w 208"/>
                <a:gd name="T33" fmla="*/ 239 h 248"/>
                <a:gd name="T34" fmla="*/ 10 w 208"/>
                <a:gd name="T35" fmla="*/ 6 h 248"/>
                <a:gd name="T36" fmla="*/ 199 w 208"/>
                <a:gd name="T37" fmla="*/ 0 h 248"/>
                <a:gd name="T38" fmla="*/ 0 w 208"/>
                <a:gd name="T39" fmla="*/ 9 h 248"/>
                <a:gd name="T40" fmla="*/ 10 w 208"/>
                <a:gd name="T41" fmla="*/ 248 h 248"/>
                <a:gd name="T42" fmla="*/ 208 w 208"/>
                <a:gd name="T43" fmla="*/ 239 h 248"/>
                <a:gd name="T44" fmla="*/ 199 w 208"/>
                <a:gd name="T45" fmla="*/ 0 h 248"/>
                <a:gd name="T46" fmla="*/ 99 w 208"/>
                <a:gd name="T47" fmla="*/ 65 h 248"/>
                <a:gd name="T48" fmla="*/ 170 w 208"/>
                <a:gd name="T49" fmla="*/ 59 h 248"/>
                <a:gd name="T50" fmla="*/ 170 w 208"/>
                <a:gd name="T51" fmla="*/ 78 h 248"/>
                <a:gd name="T52" fmla="*/ 99 w 208"/>
                <a:gd name="T53" fmla="*/ 72 h 248"/>
                <a:gd name="T54" fmla="*/ 170 w 208"/>
                <a:gd name="T55" fmla="*/ 78 h 248"/>
                <a:gd name="T56" fmla="*/ 43 w 208"/>
                <a:gd name="T57" fmla="*/ 200 h 248"/>
                <a:gd name="T58" fmla="*/ 70 w 208"/>
                <a:gd name="T59" fmla="*/ 173 h 248"/>
                <a:gd name="T60" fmla="*/ 170 w 208"/>
                <a:gd name="T61" fmla="*/ 125 h 248"/>
                <a:gd name="T62" fmla="*/ 99 w 208"/>
                <a:gd name="T63" fmla="*/ 119 h 248"/>
                <a:gd name="T64" fmla="*/ 170 w 208"/>
                <a:gd name="T65" fmla="*/ 125 h 248"/>
                <a:gd name="T66" fmla="*/ 99 w 208"/>
                <a:gd name="T67" fmla="*/ 138 h 248"/>
                <a:gd name="T68" fmla="*/ 170 w 208"/>
                <a:gd name="T69" fmla="*/ 132 h 248"/>
                <a:gd name="T70" fmla="*/ 61 w 208"/>
                <a:gd name="T71" fmla="*/ 76 h 248"/>
                <a:gd name="T72" fmla="*/ 47 w 208"/>
                <a:gd name="T73" fmla="*/ 58 h 248"/>
                <a:gd name="T74" fmla="*/ 61 w 208"/>
                <a:gd name="T75" fmla="*/ 68 h 248"/>
                <a:gd name="T76" fmla="*/ 89 w 208"/>
                <a:gd name="T77" fmla="*/ 43 h 248"/>
                <a:gd name="T78" fmla="*/ 61 w 208"/>
                <a:gd name="T79" fmla="*/ 76 h 248"/>
                <a:gd name="T80" fmla="*/ 76 w 208"/>
                <a:gd name="T81" fmla="*/ 86 h 248"/>
                <a:gd name="T82" fmla="*/ 37 w 208"/>
                <a:gd name="T83" fmla="*/ 47 h 248"/>
                <a:gd name="T84" fmla="*/ 76 w 208"/>
                <a:gd name="T85" fmla="*/ 49 h 248"/>
                <a:gd name="T86" fmla="*/ 70 w 208"/>
                <a:gd name="T87" fmla="*/ 53 h 248"/>
                <a:gd name="T88" fmla="*/ 43 w 208"/>
                <a:gd name="T89" fmla="*/ 80 h 248"/>
                <a:gd name="T90" fmla="*/ 70 w 208"/>
                <a:gd name="T91" fmla="*/ 71 h 248"/>
                <a:gd name="T92" fmla="*/ 61 w 208"/>
                <a:gd name="T93" fmla="*/ 136 h 248"/>
                <a:gd name="T94" fmla="*/ 47 w 208"/>
                <a:gd name="T95" fmla="*/ 118 h 248"/>
                <a:gd name="T96" fmla="*/ 61 w 208"/>
                <a:gd name="T97" fmla="*/ 128 h 248"/>
                <a:gd name="T98" fmla="*/ 89 w 208"/>
                <a:gd name="T99" fmla="*/ 103 h 248"/>
                <a:gd name="T100" fmla="*/ 61 w 208"/>
                <a:gd name="T101" fmla="*/ 136 h 248"/>
                <a:gd name="T102" fmla="*/ 76 w 208"/>
                <a:gd name="T103" fmla="*/ 146 h 248"/>
                <a:gd name="T104" fmla="*/ 37 w 208"/>
                <a:gd name="T105" fmla="*/ 107 h 248"/>
                <a:gd name="T106" fmla="*/ 76 w 208"/>
                <a:gd name="T107" fmla="*/ 109 h 248"/>
                <a:gd name="T108" fmla="*/ 70 w 208"/>
                <a:gd name="T109" fmla="*/ 113 h 248"/>
                <a:gd name="T110" fmla="*/ 43 w 208"/>
                <a:gd name="T111" fmla="*/ 140 h 248"/>
                <a:gd name="T112" fmla="*/ 70 w 208"/>
                <a:gd name="T113" fmla="*/ 13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8" h="248">
                  <a:moveTo>
                    <a:pt x="172" y="13"/>
                  </a:moveTo>
                  <a:cubicBezTo>
                    <a:pt x="173" y="16"/>
                    <a:pt x="174" y="19"/>
                    <a:pt x="175" y="19"/>
                  </a:cubicBezTo>
                  <a:cubicBezTo>
                    <a:pt x="176" y="22"/>
                    <a:pt x="176" y="24"/>
                    <a:pt x="174" y="27"/>
                  </a:cubicBezTo>
                  <a:cubicBezTo>
                    <a:pt x="173" y="29"/>
                    <a:pt x="171" y="30"/>
                    <a:pt x="16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6" y="30"/>
                    <a:pt x="34" y="29"/>
                    <a:pt x="32" y="27"/>
                  </a:cubicBezTo>
                  <a:cubicBezTo>
                    <a:pt x="31" y="24"/>
                    <a:pt x="31" y="22"/>
                    <a:pt x="32" y="19"/>
                  </a:cubicBezTo>
                  <a:cubicBezTo>
                    <a:pt x="32" y="19"/>
                    <a:pt x="33" y="16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232"/>
                    <a:pt x="15" y="232"/>
                    <a:pt x="15" y="232"/>
                  </a:cubicBezTo>
                  <a:cubicBezTo>
                    <a:pt x="193" y="232"/>
                    <a:pt x="193" y="232"/>
                    <a:pt x="193" y="232"/>
                  </a:cubicBezTo>
                  <a:cubicBezTo>
                    <a:pt x="193" y="13"/>
                    <a:pt x="193" y="13"/>
                    <a:pt x="193" y="13"/>
                  </a:cubicBezTo>
                  <a:lnTo>
                    <a:pt x="172" y="13"/>
                  </a:lnTo>
                  <a:close/>
                  <a:moveTo>
                    <a:pt x="76" y="206"/>
                  </a:moveTo>
                  <a:cubicBezTo>
                    <a:pt x="37" y="206"/>
                    <a:pt x="37" y="206"/>
                    <a:pt x="37" y="206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76" y="167"/>
                    <a:pt x="76" y="167"/>
                    <a:pt x="76" y="167"/>
                  </a:cubicBezTo>
                  <a:lnTo>
                    <a:pt x="76" y="206"/>
                  </a:lnTo>
                  <a:close/>
                  <a:moveTo>
                    <a:pt x="170" y="198"/>
                  </a:moveTo>
                  <a:cubicBezTo>
                    <a:pt x="99" y="198"/>
                    <a:pt x="99" y="198"/>
                    <a:pt x="99" y="198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170" y="192"/>
                    <a:pt x="170" y="192"/>
                    <a:pt x="170" y="192"/>
                  </a:cubicBezTo>
                  <a:lnTo>
                    <a:pt x="170" y="198"/>
                  </a:lnTo>
                  <a:close/>
                  <a:moveTo>
                    <a:pt x="170" y="185"/>
                  </a:moveTo>
                  <a:cubicBezTo>
                    <a:pt x="99" y="185"/>
                    <a:pt x="99" y="185"/>
                    <a:pt x="99" y="185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70" y="179"/>
                    <a:pt x="170" y="179"/>
                    <a:pt x="170" y="179"/>
                  </a:cubicBezTo>
                  <a:lnTo>
                    <a:pt x="170" y="185"/>
                  </a:lnTo>
                  <a:close/>
                  <a:moveTo>
                    <a:pt x="199" y="6"/>
                  </a:moveTo>
                  <a:cubicBezTo>
                    <a:pt x="200" y="6"/>
                    <a:pt x="202" y="7"/>
                    <a:pt x="202" y="9"/>
                  </a:cubicBezTo>
                  <a:cubicBezTo>
                    <a:pt x="202" y="239"/>
                    <a:pt x="202" y="239"/>
                    <a:pt x="202" y="239"/>
                  </a:cubicBezTo>
                  <a:cubicBezTo>
                    <a:pt x="202" y="241"/>
                    <a:pt x="200" y="242"/>
                    <a:pt x="199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8" y="242"/>
                    <a:pt x="6" y="241"/>
                    <a:pt x="6" y="23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7"/>
                    <a:pt x="8" y="6"/>
                    <a:pt x="10" y="6"/>
                  </a:cubicBezTo>
                  <a:cubicBezTo>
                    <a:pt x="199" y="6"/>
                    <a:pt x="199" y="6"/>
                    <a:pt x="199" y="6"/>
                  </a:cubicBezTo>
                  <a:moveTo>
                    <a:pt x="19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44"/>
                    <a:pt x="5" y="248"/>
                    <a:pt x="10" y="248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204" y="248"/>
                    <a:pt x="208" y="244"/>
                    <a:pt x="208" y="239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8" y="4"/>
                    <a:pt x="204" y="0"/>
                    <a:pt x="199" y="0"/>
                  </a:cubicBezTo>
                  <a:close/>
                  <a:moveTo>
                    <a:pt x="170" y="65"/>
                  </a:moveTo>
                  <a:cubicBezTo>
                    <a:pt x="99" y="65"/>
                    <a:pt x="99" y="65"/>
                    <a:pt x="99" y="65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70" y="59"/>
                    <a:pt x="170" y="59"/>
                    <a:pt x="170" y="59"/>
                  </a:cubicBezTo>
                  <a:lnTo>
                    <a:pt x="170" y="65"/>
                  </a:lnTo>
                  <a:close/>
                  <a:moveTo>
                    <a:pt x="170" y="78"/>
                  </a:moveTo>
                  <a:cubicBezTo>
                    <a:pt x="99" y="78"/>
                    <a:pt x="99" y="78"/>
                    <a:pt x="99" y="78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70" y="72"/>
                    <a:pt x="170" y="72"/>
                    <a:pt x="170" y="72"/>
                  </a:cubicBezTo>
                  <a:lnTo>
                    <a:pt x="170" y="78"/>
                  </a:lnTo>
                  <a:close/>
                  <a:moveTo>
                    <a:pt x="70" y="200"/>
                  </a:moveTo>
                  <a:cubicBezTo>
                    <a:pt x="43" y="200"/>
                    <a:pt x="43" y="200"/>
                    <a:pt x="43" y="200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70" y="173"/>
                    <a:pt x="70" y="173"/>
                    <a:pt x="70" y="173"/>
                  </a:cubicBezTo>
                  <a:lnTo>
                    <a:pt x="70" y="200"/>
                  </a:lnTo>
                  <a:close/>
                  <a:moveTo>
                    <a:pt x="170" y="125"/>
                  </a:moveTo>
                  <a:cubicBezTo>
                    <a:pt x="99" y="125"/>
                    <a:pt x="99" y="125"/>
                    <a:pt x="99" y="125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70" y="119"/>
                    <a:pt x="170" y="119"/>
                    <a:pt x="170" y="119"/>
                  </a:cubicBezTo>
                  <a:lnTo>
                    <a:pt x="170" y="125"/>
                  </a:lnTo>
                  <a:close/>
                  <a:moveTo>
                    <a:pt x="170" y="138"/>
                  </a:moveTo>
                  <a:cubicBezTo>
                    <a:pt x="99" y="138"/>
                    <a:pt x="99" y="138"/>
                    <a:pt x="99" y="138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70" y="132"/>
                    <a:pt x="170" y="132"/>
                    <a:pt x="170" y="132"/>
                  </a:cubicBezTo>
                  <a:lnTo>
                    <a:pt x="170" y="138"/>
                  </a:lnTo>
                  <a:close/>
                  <a:moveTo>
                    <a:pt x="61" y="76"/>
                  </a:moveTo>
                  <a:cubicBezTo>
                    <a:pt x="47" y="62"/>
                    <a:pt x="47" y="62"/>
                    <a:pt x="47" y="62"/>
                  </a:cubicBezTo>
                  <a:cubicBezTo>
                    <a:pt x="46" y="61"/>
                    <a:pt x="46" y="59"/>
                    <a:pt x="47" y="58"/>
                  </a:cubicBezTo>
                  <a:cubicBezTo>
                    <a:pt x="49" y="57"/>
                    <a:pt x="50" y="57"/>
                    <a:pt x="52" y="5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6" y="42"/>
                    <a:pt x="88" y="42"/>
                    <a:pt x="89" y="43"/>
                  </a:cubicBezTo>
                  <a:cubicBezTo>
                    <a:pt x="91" y="44"/>
                    <a:pt x="91" y="46"/>
                    <a:pt x="89" y="47"/>
                  </a:cubicBezTo>
                  <a:lnTo>
                    <a:pt x="61" y="76"/>
                  </a:lnTo>
                  <a:close/>
                  <a:moveTo>
                    <a:pt x="76" y="65"/>
                  </a:moveTo>
                  <a:cubicBezTo>
                    <a:pt x="76" y="86"/>
                    <a:pt x="76" y="86"/>
                    <a:pt x="7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71"/>
                    <a:pt x="70" y="71"/>
                    <a:pt x="70" y="71"/>
                  </a:cubicBezTo>
                  <a:lnTo>
                    <a:pt x="76" y="65"/>
                  </a:lnTo>
                  <a:close/>
                  <a:moveTo>
                    <a:pt x="61" y="136"/>
                  </a:moveTo>
                  <a:cubicBezTo>
                    <a:pt x="47" y="122"/>
                    <a:pt x="47" y="122"/>
                    <a:pt x="47" y="122"/>
                  </a:cubicBezTo>
                  <a:cubicBezTo>
                    <a:pt x="46" y="121"/>
                    <a:pt x="46" y="119"/>
                    <a:pt x="47" y="118"/>
                  </a:cubicBezTo>
                  <a:cubicBezTo>
                    <a:pt x="49" y="117"/>
                    <a:pt x="50" y="117"/>
                    <a:pt x="52" y="11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2"/>
                    <a:pt x="88" y="102"/>
                    <a:pt x="89" y="103"/>
                  </a:cubicBezTo>
                  <a:cubicBezTo>
                    <a:pt x="91" y="104"/>
                    <a:pt x="91" y="106"/>
                    <a:pt x="89" y="107"/>
                  </a:cubicBezTo>
                  <a:lnTo>
                    <a:pt x="61" y="136"/>
                  </a:lnTo>
                  <a:close/>
                  <a:moveTo>
                    <a:pt x="76" y="125"/>
                  </a:moveTo>
                  <a:cubicBezTo>
                    <a:pt x="76" y="146"/>
                    <a:pt x="76" y="146"/>
                    <a:pt x="76" y="146"/>
                  </a:cubicBezTo>
                  <a:cubicBezTo>
                    <a:pt x="37" y="146"/>
                    <a:pt x="37" y="146"/>
                    <a:pt x="37" y="14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70" y="131"/>
                    <a:pt x="70" y="131"/>
                    <a:pt x="70" y="131"/>
                  </a:cubicBezTo>
                  <a:lnTo>
                    <a:pt x="76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AD3B8BAB-B1C3-4BDD-97C1-98A21BB5A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5148" y="1860630"/>
              <a:ext cx="313347" cy="101493"/>
            </a:xfrm>
            <a:custGeom>
              <a:avLst/>
              <a:gdLst>
                <a:gd name="T0" fmla="*/ 132 w 133"/>
                <a:gd name="T1" fmla="*/ 41 h 43"/>
                <a:gd name="T2" fmla="*/ 123 w 133"/>
                <a:gd name="T3" fmla="*/ 20 h 43"/>
                <a:gd name="T4" fmla="*/ 117 w 133"/>
                <a:gd name="T5" fmla="*/ 14 h 43"/>
                <a:gd name="T6" fmla="*/ 92 w 133"/>
                <a:gd name="T7" fmla="*/ 14 h 43"/>
                <a:gd name="T8" fmla="*/ 85 w 133"/>
                <a:gd name="T9" fmla="*/ 7 h 43"/>
                <a:gd name="T10" fmla="*/ 85 w 133"/>
                <a:gd name="T11" fmla="*/ 6 h 43"/>
                <a:gd name="T12" fmla="*/ 80 w 133"/>
                <a:gd name="T13" fmla="*/ 0 h 43"/>
                <a:gd name="T14" fmla="*/ 54 w 133"/>
                <a:gd name="T15" fmla="*/ 0 h 43"/>
                <a:gd name="T16" fmla="*/ 48 w 133"/>
                <a:gd name="T17" fmla="*/ 6 h 43"/>
                <a:gd name="T18" fmla="*/ 48 w 133"/>
                <a:gd name="T19" fmla="*/ 7 h 43"/>
                <a:gd name="T20" fmla="*/ 41 w 133"/>
                <a:gd name="T21" fmla="*/ 14 h 43"/>
                <a:gd name="T22" fmla="*/ 16 w 133"/>
                <a:gd name="T23" fmla="*/ 14 h 43"/>
                <a:gd name="T24" fmla="*/ 10 w 133"/>
                <a:gd name="T25" fmla="*/ 20 h 43"/>
                <a:gd name="T26" fmla="*/ 0 w 133"/>
                <a:gd name="T27" fmla="*/ 41 h 43"/>
                <a:gd name="T28" fmla="*/ 1 w 133"/>
                <a:gd name="T29" fmla="*/ 43 h 43"/>
                <a:gd name="T30" fmla="*/ 131 w 133"/>
                <a:gd name="T31" fmla="*/ 43 h 43"/>
                <a:gd name="T32" fmla="*/ 132 w 133"/>
                <a:gd name="T33" fmla="*/ 41 h 43"/>
                <a:gd name="T34" fmla="*/ 67 w 133"/>
                <a:gd name="T35" fmla="*/ 4 h 43"/>
                <a:gd name="T36" fmla="*/ 71 w 133"/>
                <a:gd name="T37" fmla="*/ 8 h 43"/>
                <a:gd name="T38" fmla="*/ 67 w 133"/>
                <a:gd name="T39" fmla="*/ 13 h 43"/>
                <a:gd name="T40" fmla="*/ 62 w 133"/>
                <a:gd name="T41" fmla="*/ 8 h 43"/>
                <a:gd name="T42" fmla="*/ 67 w 133"/>
                <a:gd name="T43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43">
                  <a:moveTo>
                    <a:pt x="132" y="41"/>
                  </a:moveTo>
                  <a:cubicBezTo>
                    <a:pt x="132" y="39"/>
                    <a:pt x="123" y="20"/>
                    <a:pt x="123" y="20"/>
                  </a:cubicBezTo>
                  <a:cubicBezTo>
                    <a:pt x="123" y="20"/>
                    <a:pt x="120" y="14"/>
                    <a:pt x="117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8" y="14"/>
                    <a:pt x="85" y="11"/>
                    <a:pt x="85" y="7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3"/>
                    <a:pt x="83" y="0"/>
                    <a:pt x="8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0"/>
                    <a:pt x="48" y="3"/>
                    <a:pt x="48" y="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11"/>
                    <a:pt x="45" y="14"/>
                    <a:pt x="4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10" y="20"/>
                    <a:pt x="10" y="20"/>
                  </a:cubicBezTo>
                  <a:cubicBezTo>
                    <a:pt x="10" y="20"/>
                    <a:pt x="1" y="39"/>
                    <a:pt x="0" y="41"/>
                  </a:cubicBezTo>
                  <a:cubicBezTo>
                    <a:pt x="0" y="42"/>
                    <a:pt x="0" y="43"/>
                    <a:pt x="1" y="43"/>
                  </a:cubicBezTo>
                  <a:cubicBezTo>
                    <a:pt x="2" y="43"/>
                    <a:pt x="131" y="43"/>
                    <a:pt x="131" y="43"/>
                  </a:cubicBezTo>
                  <a:cubicBezTo>
                    <a:pt x="132" y="43"/>
                    <a:pt x="133" y="42"/>
                    <a:pt x="132" y="41"/>
                  </a:cubicBezTo>
                  <a:close/>
                  <a:moveTo>
                    <a:pt x="67" y="4"/>
                  </a:moveTo>
                  <a:cubicBezTo>
                    <a:pt x="69" y="4"/>
                    <a:pt x="71" y="6"/>
                    <a:pt x="71" y="8"/>
                  </a:cubicBezTo>
                  <a:cubicBezTo>
                    <a:pt x="71" y="11"/>
                    <a:pt x="69" y="13"/>
                    <a:pt x="67" y="13"/>
                  </a:cubicBezTo>
                  <a:cubicBezTo>
                    <a:pt x="64" y="13"/>
                    <a:pt x="62" y="11"/>
                    <a:pt x="62" y="8"/>
                  </a:cubicBezTo>
                  <a:cubicBezTo>
                    <a:pt x="62" y="6"/>
                    <a:pt x="64" y="4"/>
                    <a:pt x="6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9F46377D-34A0-440B-9A95-D682F2343919}"/>
              </a:ext>
            </a:extLst>
          </p:cNvPr>
          <p:cNvSpPr/>
          <p:nvPr/>
        </p:nvSpPr>
        <p:spPr>
          <a:xfrm>
            <a:off x="10414178" y="5443471"/>
            <a:ext cx="1010444" cy="1010444"/>
          </a:xfrm>
          <a:prstGeom prst="ellipse">
            <a:avLst/>
          </a:prstGeom>
          <a:solidFill>
            <a:srgbClr val="09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37">
            <a:extLst>
              <a:ext uri="{FF2B5EF4-FFF2-40B4-BE49-F238E27FC236}">
                <a16:creationId xmlns:a16="http://schemas.microsoft.com/office/drawing/2014/main" id="{8BBE45C3-A316-4EB8-B717-D85D470BC59B}"/>
              </a:ext>
            </a:extLst>
          </p:cNvPr>
          <p:cNvGrpSpPr/>
          <p:nvPr/>
        </p:nvGrpSpPr>
        <p:grpSpPr>
          <a:xfrm>
            <a:off x="10652116" y="5685566"/>
            <a:ext cx="534568" cy="526254"/>
            <a:chOff x="7963507" y="3147081"/>
            <a:chExt cx="534568" cy="526254"/>
          </a:xfrm>
        </p:grpSpPr>
        <p:sp>
          <p:nvSpPr>
            <p:cNvPr id="12" name="Oval 112">
              <a:extLst>
                <a:ext uri="{FF2B5EF4-FFF2-40B4-BE49-F238E27FC236}">
                  <a16:creationId xmlns:a16="http://schemas.microsoft.com/office/drawing/2014/main" id="{C4DC52F5-437D-49E2-8622-322B46931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4849" y="3327036"/>
              <a:ext cx="122489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Oval 113">
              <a:extLst>
                <a:ext uri="{FF2B5EF4-FFF2-40B4-BE49-F238E27FC236}">
                  <a16:creationId xmlns:a16="http://schemas.microsoft.com/office/drawing/2014/main" id="{E0EB80C3-9771-4E10-8C36-ED6E7A917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244" y="3327036"/>
              <a:ext cx="123246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AA2845DC-1C0A-4AFC-BFC2-10F83A6C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507" y="3463892"/>
              <a:ext cx="245735" cy="209443"/>
            </a:xfrm>
            <a:custGeom>
              <a:avLst/>
              <a:gdLst>
                <a:gd name="T0" fmla="*/ 129 w 136"/>
                <a:gd name="T1" fmla="*/ 74 h 116"/>
                <a:gd name="T2" fmla="*/ 136 w 136"/>
                <a:gd name="T3" fmla="*/ 56 h 116"/>
                <a:gd name="T4" fmla="*/ 85 w 136"/>
                <a:gd name="T5" fmla="*/ 23 h 116"/>
                <a:gd name="T6" fmla="*/ 69 w 136"/>
                <a:gd name="T7" fmla="*/ 7 h 116"/>
                <a:gd name="T8" fmla="*/ 69 w 136"/>
                <a:gd name="T9" fmla="*/ 7 h 116"/>
                <a:gd name="T10" fmla="*/ 49 w 136"/>
                <a:gd name="T11" fmla="*/ 0 h 116"/>
                <a:gd name="T12" fmla="*/ 31 w 136"/>
                <a:gd name="T13" fmla="*/ 0 h 116"/>
                <a:gd name="T14" fmla="*/ 0 w 136"/>
                <a:gd name="T15" fmla="*/ 30 h 116"/>
                <a:gd name="T16" fmla="*/ 0 w 136"/>
                <a:gd name="T17" fmla="*/ 116 h 116"/>
                <a:gd name="T18" fmla="*/ 80 w 136"/>
                <a:gd name="T19" fmla="*/ 116 h 116"/>
                <a:gd name="T20" fmla="*/ 80 w 136"/>
                <a:gd name="T21" fmla="*/ 61 h 116"/>
                <a:gd name="T22" fmla="*/ 134 w 136"/>
                <a:gd name="T23" fmla="*/ 85 h 116"/>
                <a:gd name="T24" fmla="*/ 129 w 136"/>
                <a:gd name="T25" fmla="*/ 7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16">
                  <a:moveTo>
                    <a:pt x="129" y="74"/>
                  </a:moveTo>
                  <a:cubicBezTo>
                    <a:pt x="129" y="67"/>
                    <a:pt x="131" y="60"/>
                    <a:pt x="136" y="56"/>
                  </a:cubicBezTo>
                  <a:cubicBezTo>
                    <a:pt x="107" y="50"/>
                    <a:pt x="96" y="36"/>
                    <a:pt x="85" y="23"/>
                  </a:cubicBezTo>
                  <a:cubicBezTo>
                    <a:pt x="80" y="17"/>
                    <a:pt x="76" y="11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4" y="2"/>
                    <a:pt x="57" y="0"/>
                    <a:pt x="4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92" y="71"/>
                    <a:pt x="108" y="81"/>
                    <a:pt x="134" y="85"/>
                  </a:cubicBezTo>
                  <a:cubicBezTo>
                    <a:pt x="132" y="82"/>
                    <a:pt x="130" y="78"/>
                    <a:pt x="129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15">
              <a:extLst>
                <a:ext uri="{FF2B5EF4-FFF2-40B4-BE49-F238E27FC236}">
                  <a16:creationId xmlns:a16="http://schemas.microsoft.com/office/drawing/2014/main" id="{9A4479C0-74A2-460D-98FD-47CD1A4B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022" y="3463892"/>
              <a:ext cx="285053" cy="209443"/>
            </a:xfrm>
            <a:custGeom>
              <a:avLst/>
              <a:gdLst>
                <a:gd name="T0" fmla="*/ 128 w 158"/>
                <a:gd name="T1" fmla="*/ 0 h 116"/>
                <a:gd name="T2" fmla="*/ 109 w 158"/>
                <a:gd name="T3" fmla="*/ 0 h 116"/>
                <a:gd name="T4" fmla="*/ 90 w 158"/>
                <a:gd name="T5" fmla="*/ 7 h 116"/>
                <a:gd name="T6" fmla="*/ 89 w 158"/>
                <a:gd name="T7" fmla="*/ 7 h 116"/>
                <a:gd name="T8" fmla="*/ 73 w 158"/>
                <a:gd name="T9" fmla="*/ 23 h 116"/>
                <a:gd name="T10" fmla="*/ 13 w 158"/>
                <a:gd name="T11" fmla="*/ 57 h 116"/>
                <a:gd name="T12" fmla="*/ 0 w 158"/>
                <a:gd name="T13" fmla="*/ 73 h 116"/>
                <a:gd name="T14" fmla="*/ 15 w 158"/>
                <a:gd name="T15" fmla="*/ 86 h 116"/>
                <a:gd name="T16" fmla="*/ 17 w 158"/>
                <a:gd name="T17" fmla="*/ 86 h 116"/>
                <a:gd name="T18" fmla="*/ 78 w 158"/>
                <a:gd name="T19" fmla="*/ 61 h 116"/>
                <a:gd name="T20" fmla="*/ 78 w 158"/>
                <a:gd name="T21" fmla="*/ 116 h 116"/>
                <a:gd name="T22" fmla="*/ 158 w 158"/>
                <a:gd name="T23" fmla="*/ 116 h 116"/>
                <a:gd name="T24" fmla="*/ 158 w 158"/>
                <a:gd name="T25" fmla="*/ 30 h 116"/>
                <a:gd name="T26" fmla="*/ 128 w 158"/>
                <a:gd name="T2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16">
                  <a:moveTo>
                    <a:pt x="128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2" y="0"/>
                    <a:pt x="95" y="2"/>
                    <a:pt x="90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3" y="11"/>
                    <a:pt x="78" y="17"/>
                    <a:pt x="73" y="23"/>
                  </a:cubicBezTo>
                  <a:cubicBezTo>
                    <a:pt x="62" y="37"/>
                    <a:pt x="49" y="53"/>
                    <a:pt x="13" y="57"/>
                  </a:cubicBezTo>
                  <a:cubicBezTo>
                    <a:pt x="5" y="58"/>
                    <a:pt x="0" y="65"/>
                    <a:pt x="0" y="73"/>
                  </a:cubicBezTo>
                  <a:cubicBezTo>
                    <a:pt x="1" y="81"/>
                    <a:pt x="8" y="86"/>
                    <a:pt x="15" y="86"/>
                  </a:cubicBezTo>
                  <a:cubicBezTo>
                    <a:pt x="16" y="86"/>
                    <a:pt x="16" y="86"/>
                    <a:pt x="17" y="86"/>
                  </a:cubicBezTo>
                  <a:cubicBezTo>
                    <a:pt x="47" y="83"/>
                    <a:pt x="65" y="72"/>
                    <a:pt x="78" y="61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8" y="13"/>
                    <a:pt x="144" y="0"/>
                    <a:pt x="1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16">
              <a:extLst>
                <a:ext uri="{FF2B5EF4-FFF2-40B4-BE49-F238E27FC236}">
                  <a16:creationId xmlns:a16="http://schemas.microsoft.com/office/drawing/2014/main" id="{B4FCBC9F-BDCD-4EC5-AF0D-894F65E8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240" y="3147081"/>
              <a:ext cx="225320" cy="192809"/>
            </a:xfrm>
            <a:custGeom>
              <a:avLst/>
              <a:gdLst>
                <a:gd name="T0" fmla="*/ 77 w 125"/>
                <a:gd name="T1" fmla="*/ 78 h 107"/>
                <a:gd name="T2" fmla="*/ 77 w 125"/>
                <a:gd name="T3" fmla="*/ 44 h 107"/>
                <a:gd name="T4" fmla="*/ 92 w 125"/>
                <a:gd name="T5" fmla="*/ 28 h 107"/>
                <a:gd name="T6" fmla="*/ 125 w 125"/>
                <a:gd name="T7" fmla="*/ 28 h 107"/>
                <a:gd name="T8" fmla="*/ 125 w 125"/>
                <a:gd name="T9" fmla="*/ 20 h 107"/>
                <a:gd name="T10" fmla="*/ 106 w 125"/>
                <a:gd name="T11" fmla="*/ 0 h 107"/>
                <a:gd name="T12" fmla="*/ 19 w 125"/>
                <a:gd name="T13" fmla="*/ 0 h 107"/>
                <a:gd name="T14" fmla="*/ 0 w 125"/>
                <a:gd name="T15" fmla="*/ 20 h 107"/>
                <a:gd name="T16" fmla="*/ 0 w 125"/>
                <a:gd name="T17" fmla="*/ 62 h 107"/>
                <a:gd name="T18" fmla="*/ 19 w 125"/>
                <a:gd name="T19" fmla="*/ 81 h 107"/>
                <a:gd name="T20" fmla="*/ 34 w 125"/>
                <a:gd name="T21" fmla="*/ 81 h 107"/>
                <a:gd name="T22" fmla="*/ 34 w 125"/>
                <a:gd name="T23" fmla="*/ 105 h 107"/>
                <a:gd name="T24" fmla="*/ 36 w 125"/>
                <a:gd name="T25" fmla="*/ 106 h 107"/>
                <a:gd name="T26" fmla="*/ 57 w 125"/>
                <a:gd name="T27" fmla="*/ 81 h 107"/>
                <a:gd name="T28" fmla="*/ 77 w 125"/>
                <a:gd name="T29" fmla="*/ 81 h 107"/>
                <a:gd name="T30" fmla="*/ 77 w 125"/>
                <a:gd name="T31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07">
                  <a:moveTo>
                    <a:pt x="77" y="78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7" y="35"/>
                    <a:pt x="83" y="28"/>
                    <a:pt x="92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5" y="9"/>
                    <a:pt x="117" y="0"/>
                    <a:pt x="10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3"/>
                    <a:pt x="9" y="81"/>
                    <a:pt x="19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9"/>
                    <a:pt x="34" y="97"/>
                    <a:pt x="34" y="105"/>
                  </a:cubicBezTo>
                  <a:cubicBezTo>
                    <a:pt x="34" y="106"/>
                    <a:pt x="35" y="107"/>
                    <a:pt x="36" y="106"/>
                  </a:cubicBezTo>
                  <a:cubicBezTo>
                    <a:pt x="43" y="98"/>
                    <a:pt x="50" y="89"/>
                    <a:pt x="57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7" y="80"/>
                    <a:pt x="77" y="79"/>
                    <a:pt x="77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17">
              <a:extLst>
                <a:ext uri="{FF2B5EF4-FFF2-40B4-BE49-F238E27FC236}">
                  <a16:creationId xmlns:a16="http://schemas.microsoft.com/office/drawing/2014/main" id="{73914ED4-6ECE-4FAD-8908-8FAA773FD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730" y="3209838"/>
              <a:ext cx="186002" cy="153491"/>
            </a:xfrm>
            <a:custGeom>
              <a:avLst/>
              <a:gdLst>
                <a:gd name="T0" fmla="*/ 0 w 103"/>
                <a:gd name="T1" fmla="*/ 14 h 85"/>
                <a:gd name="T2" fmla="*/ 0 w 103"/>
                <a:gd name="T3" fmla="*/ 52 h 85"/>
                <a:gd name="T4" fmla="*/ 14 w 103"/>
                <a:gd name="T5" fmla="*/ 66 h 85"/>
                <a:gd name="T6" fmla="*/ 50 w 103"/>
                <a:gd name="T7" fmla="*/ 66 h 85"/>
                <a:gd name="T8" fmla="*/ 65 w 103"/>
                <a:gd name="T9" fmla="*/ 84 h 85"/>
                <a:gd name="T10" fmla="*/ 67 w 103"/>
                <a:gd name="T11" fmla="*/ 83 h 85"/>
                <a:gd name="T12" fmla="*/ 67 w 103"/>
                <a:gd name="T13" fmla="*/ 66 h 85"/>
                <a:gd name="T14" fmla="*/ 90 w 103"/>
                <a:gd name="T15" fmla="*/ 66 h 85"/>
                <a:gd name="T16" fmla="*/ 103 w 103"/>
                <a:gd name="T17" fmla="*/ 52 h 85"/>
                <a:gd name="T18" fmla="*/ 103 w 103"/>
                <a:gd name="T19" fmla="*/ 14 h 85"/>
                <a:gd name="T20" fmla="*/ 90 w 103"/>
                <a:gd name="T21" fmla="*/ 0 h 85"/>
                <a:gd name="T22" fmla="*/ 14 w 103"/>
                <a:gd name="T23" fmla="*/ 0 h 85"/>
                <a:gd name="T24" fmla="*/ 0 w 103"/>
                <a:gd name="T25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85">
                  <a:moveTo>
                    <a:pt x="0" y="14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6" y="66"/>
                    <a:pt x="14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5" y="72"/>
                    <a:pt x="60" y="78"/>
                    <a:pt x="65" y="84"/>
                  </a:cubicBezTo>
                  <a:cubicBezTo>
                    <a:pt x="66" y="85"/>
                    <a:pt x="67" y="84"/>
                    <a:pt x="67" y="83"/>
                  </a:cubicBezTo>
                  <a:cubicBezTo>
                    <a:pt x="67" y="78"/>
                    <a:pt x="67" y="72"/>
                    <a:pt x="67" y="6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7" y="66"/>
                    <a:pt x="103" y="60"/>
                    <a:pt x="103" y="52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6"/>
                    <a:pt x="97" y="0"/>
                    <a:pt x="9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4E6DEB49-6506-4C65-9D53-F9B19C35C8CD}"/>
              </a:ext>
            </a:extLst>
          </p:cNvPr>
          <p:cNvSpPr txBox="1"/>
          <p:nvPr/>
        </p:nvSpPr>
        <p:spPr>
          <a:xfrm>
            <a:off x="1202316" y="1339855"/>
            <a:ext cx="9388348" cy="436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marL="171450" indent="-171450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Circulação de carros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onde?  Mão dupla ou única? Quando? Fechar no final de semana?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o lado para aumentar a largura?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E . Pedro Moreira: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 entram pela rua Paschoal Zimbardi. Pensar entrada à noite pela rua Rafael Zimbardi.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Vans, peruas escolares: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desembarque/embarque de estudantes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Cruzamentos com travessas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Rafael Zimbardi: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faixa elevada no nível da calçada?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Sinalização: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ruas sem saída, equipamentos públicos, limite de velocidade 40Km/h?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Estacionamento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proíbe ou não? Dias e horários? Outras ruas? Estacionamento na rua/delimitado com calçada?</a:t>
            </a:r>
          </a:p>
        </p:txBody>
      </p:sp>
    </p:spTree>
    <p:extLst>
      <p:ext uri="{BB962C8B-B14F-4D97-AF65-F5344CB8AC3E}">
        <p14:creationId xmlns:p14="http://schemas.microsoft.com/office/powerpoint/2010/main" val="423515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e questões gerais de todos os trechos 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19442E4-3DD1-4B29-9FFB-23E804FA38BC}"/>
              </a:ext>
            </a:extLst>
          </p:cNvPr>
          <p:cNvSpPr/>
          <p:nvPr/>
        </p:nvSpPr>
        <p:spPr>
          <a:xfrm>
            <a:off x="600500" y="1241946"/>
            <a:ext cx="10290411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199D45B-20FB-49F4-BE65-490C1297E1AC}"/>
              </a:ext>
            </a:extLst>
          </p:cNvPr>
          <p:cNvSpPr/>
          <p:nvPr/>
        </p:nvSpPr>
        <p:spPr>
          <a:xfrm>
            <a:off x="112683" y="794435"/>
            <a:ext cx="1010444" cy="10104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8">
            <a:extLst>
              <a:ext uri="{FF2B5EF4-FFF2-40B4-BE49-F238E27FC236}">
                <a16:creationId xmlns:a16="http://schemas.microsoft.com/office/drawing/2014/main" id="{3B7E201B-614D-4034-9BB5-E46C97E7E6BA}"/>
              </a:ext>
            </a:extLst>
          </p:cNvPr>
          <p:cNvGrpSpPr/>
          <p:nvPr/>
        </p:nvGrpSpPr>
        <p:grpSpPr>
          <a:xfrm>
            <a:off x="372548" y="985325"/>
            <a:ext cx="490714" cy="628665"/>
            <a:chOff x="1887450" y="1860630"/>
            <a:chExt cx="490714" cy="628665"/>
          </a:xfrm>
        </p:grpSpPr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id="{DABDA81C-4378-4C2F-A174-9A7017892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7450" y="1905957"/>
              <a:ext cx="490714" cy="583338"/>
            </a:xfrm>
            <a:custGeom>
              <a:avLst/>
              <a:gdLst>
                <a:gd name="T0" fmla="*/ 175 w 208"/>
                <a:gd name="T1" fmla="*/ 19 h 248"/>
                <a:gd name="T2" fmla="*/ 168 w 208"/>
                <a:gd name="T3" fmla="*/ 30 h 248"/>
                <a:gd name="T4" fmla="*/ 32 w 208"/>
                <a:gd name="T5" fmla="*/ 27 h 248"/>
                <a:gd name="T6" fmla="*/ 35 w 208"/>
                <a:gd name="T7" fmla="*/ 13 h 248"/>
                <a:gd name="T8" fmla="*/ 15 w 208"/>
                <a:gd name="T9" fmla="*/ 232 h 248"/>
                <a:gd name="T10" fmla="*/ 193 w 208"/>
                <a:gd name="T11" fmla="*/ 13 h 248"/>
                <a:gd name="T12" fmla="*/ 76 w 208"/>
                <a:gd name="T13" fmla="*/ 206 h 248"/>
                <a:gd name="T14" fmla="*/ 37 w 208"/>
                <a:gd name="T15" fmla="*/ 167 h 248"/>
                <a:gd name="T16" fmla="*/ 76 w 208"/>
                <a:gd name="T17" fmla="*/ 206 h 248"/>
                <a:gd name="T18" fmla="*/ 99 w 208"/>
                <a:gd name="T19" fmla="*/ 198 h 248"/>
                <a:gd name="T20" fmla="*/ 170 w 208"/>
                <a:gd name="T21" fmla="*/ 192 h 248"/>
                <a:gd name="T22" fmla="*/ 170 w 208"/>
                <a:gd name="T23" fmla="*/ 185 h 248"/>
                <a:gd name="T24" fmla="*/ 99 w 208"/>
                <a:gd name="T25" fmla="*/ 179 h 248"/>
                <a:gd name="T26" fmla="*/ 170 w 208"/>
                <a:gd name="T27" fmla="*/ 185 h 248"/>
                <a:gd name="T28" fmla="*/ 202 w 208"/>
                <a:gd name="T29" fmla="*/ 9 h 248"/>
                <a:gd name="T30" fmla="*/ 199 w 208"/>
                <a:gd name="T31" fmla="*/ 242 h 248"/>
                <a:gd name="T32" fmla="*/ 6 w 208"/>
                <a:gd name="T33" fmla="*/ 239 h 248"/>
                <a:gd name="T34" fmla="*/ 10 w 208"/>
                <a:gd name="T35" fmla="*/ 6 h 248"/>
                <a:gd name="T36" fmla="*/ 199 w 208"/>
                <a:gd name="T37" fmla="*/ 0 h 248"/>
                <a:gd name="T38" fmla="*/ 0 w 208"/>
                <a:gd name="T39" fmla="*/ 9 h 248"/>
                <a:gd name="T40" fmla="*/ 10 w 208"/>
                <a:gd name="T41" fmla="*/ 248 h 248"/>
                <a:gd name="T42" fmla="*/ 208 w 208"/>
                <a:gd name="T43" fmla="*/ 239 h 248"/>
                <a:gd name="T44" fmla="*/ 199 w 208"/>
                <a:gd name="T45" fmla="*/ 0 h 248"/>
                <a:gd name="T46" fmla="*/ 99 w 208"/>
                <a:gd name="T47" fmla="*/ 65 h 248"/>
                <a:gd name="T48" fmla="*/ 170 w 208"/>
                <a:gd name="T49" fmla="*/ 59 h 248"/>
                <a:gd name="T50" fmla="*/ 170 w 208"/>
                <a:gd name="T51" fmla="*/ 78 h 248"/>
                <a:gd name="T52" fmla="*/ 99 w 208"/>
                <a:gd name="T53" fmla="*/ 72 h 248"/>
                <a:gd name="T54" fmla="*/ 170 w 208"/>
                <a:gd name="T55" fmla="*/ 78 h 248"/>
                <a:gd name="T56" fmla="*/ 43 w 208"/>
                <a:gd name="T57" fmla="*/ 200 h 248"/>
                <a:gd name="T58" fmla="*/ 70 w 208"/>
                <a:gd name="T59" fmla="*/ 173 h 248"/>
                <a:gd name="T60" fmla="*/ 170 w 208"/>
                <a:gd name="T61" fmla="*/ 125 h 248"/>
                <a:gd name="T62" fmla="*/ 99 w 208"/>
                <a:gd name="T63" fmla="*/ 119 h 248"/>
                <a:gd name="T64" fmla="*/ 170 w 208"/>
                <a:gd name="T65" fmla="*/ 125 h 248"/>
                <a:gd name="T66" fmla="*/ 99 w 208"/>
                <a:gd name="T67" fmla="*/ 138 h 248"/>
                <a:gd name="T68" fmla="*/ 170 w 208"/>
                <a:gd name="T69" fmla="*/ 132 h 248"/>
                <a:gd name="T70" fmla="*/ 61 w 208"/>
                <a:gd name="T71" fmla="*/ 76 h 248"/>
                <a:gd name="T72" fmla="*/ 47 w 208"/>
                <a:gd name="T73" fmla="*/ 58 h 248"/>
                <a:gd name="T74" fmla="*/ 61 w 208"/>
                <a:gd name="T75" fmla="*/ 68 h 248"/>
                <a:gd name="T76" fmla="*/ 89 w 208"/>
                <a:gd name="T77" fmla="*/ 43 h 248"/>
                <a:gd name="T78" fmla="*/ 61 w 208"/>
                <a:gd name="T79" fmla="*/ 76 h 248"/>
                <a:gd name="T80" fmla="*/ 76 w 208"/>
                <a:gd name="T81" fmla="*/ 86 h 248"/>
                <a:gd name="T82" fmla="*/ 37 w 208"/>
                <a:gd name="T83" fmla="*/ 47 h 248"/>
                <a:gd name="T84" fmla="*/ 76 w 208"/>
                <a:gd name="T85" fmla="*/ 49 h 248"/>
                <a:gd name="T86" fmla="*/ 70 w 208"/>
                <a:gd name="T87" fmla="*/ 53 h 248"/>
                <a:gd name="T88" fmla="*/ 43 w 208"/>
                <a:gd name="T89" fmla="*/ 80 h 248"/>
                <a:gd name="T90" fmla="*/ 70 w 208"/>
                <a:gd name="T91" fmla="*/ 71 h 248"/>
                <a:gd name="T92" fmla="*/ 61 w 208"/>
                <a:gd name="T93" fmla="*/ 136 h 248"/>
                <a:gd name="T94" fmla="*/ 47 w 208"/>
                <a:gd name="T95" fmla="*/ 118 h 248"/>
                <a:gd name="T96" fmla="*/ 61 w 208"/>
                <a:gd name="T97" fmla="*/ 128 h 248"/>
                <a:gd name="T98" fmla="*/ 89 w 208"/>
                <a:gd name="T99" fmla="*/ 103 h 248"/>
                <a:gd name="T100" fmla="*/ 61 w 208"/>
                <a:gd name="T101" fmla="*/ 136 h 248"/>
                <a:gd name="T102" fmla="*/ 76 w 208"/>
                <a:gd name="T103" fmla="*/ 146 h 248"/>
                <a:gd name="T104" fmla="*/ 37 w 208"/>
                <a:gd name="T105" fmla="*/ 107 h 248"/>
                <a:gd name="T106" fmla="*/ 76 w 208"/>
                <a:gd name="T107" fmla="*/ 109 h 248"/>
                <a:gd name="T108" fmla="*/ 70 w 208"/>
                <a:gd name="T109" fmla="*/ 113 h 248"/>
                <a:gd name="T110" fmla="*/ 43 w 208"/>
                <a:gd name="T111" fmla="*/ 140 h 248"/>
                <a:gd name="T112" fmla="*/ 70 w 208"/>
                <a:gd name="T113" fmla="*/ 13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8" h="248">
                  <a:moveTo>
                    <a:pt x="172" y="13"/>
                  </a:moveTo>
                  <a:cubicBezTo>
                    <a:pt x="173" y="16"/>
                    <a:pt x="174" y="19"/>
                    <a:pt x="175" y="19"/>
                  </a:cubicBezTo>
                  <a:cubicBezTo>
                    <a:pt x="176" y="22"/>
                    <a:pt x="176" y="24"/>
                    <a:pt x="174" y="27"/>
                  </a:cubicBezTo>
                  <a:cubicBezTo>
                    <a:pt x="173" y="29"/>
                    <a:pt x="171" y="30"/>
                    <a:pt x="16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6" y="30"/>
                    <a:pt x="34" y="29"/>
                    <a:pt x="32" y="27"/>
                  </a:cubicBezTo>
                  <a:cubicBezTo>
                    <a:pt x="31" y="24"/>
                    <a:pt x="31" y="22"/>
                    <a:pt x="32" y="19"/>
                  </a:cubicBezTo>
                  <a:cubicBezTo>
                    <a:pt x="32" y="19"/>
                    <a:pt x="33" y="16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232"/>
                    <a:pt x="15" y="232"/>
                    <a:pt x="15" y="232"/>
                  </a:cubicBezTo>
                  <a:cubicBezTo>
                    <a:pt x="193" y="232"/>
                    <a:pt x="193" y="232"/>
                    <a:pt x="193" y="232"/>
                  </a:cubicBezTo>
                  <a:cubicBezTo>
                    <a:pt x="193" y="13"/>
                    <a:pt x="193" y="13"/>
                    <a:pt x="193" y="13"/>
                  </a:cubicBezTo>
                  <a:lnTo>
                    <a:pt x="172" y="13"/>
                  </a:lnTo>
                  <a:close/>
                  <a:moveTo>
                    <a:pt x="76" y="206"/>
                  </a:moveTo>
                  <a:cubicBezTo>
                    <a:pt x="37" y="206"/>
                    <a:pt x="37" y="206"/>
                    <a:pt x="37" y="206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76" y="167"/>
                    <a:pt x="76" y="167"/>
                    <a:pt x="76" y="167"/>
                  </a:cubicBezTo>
                  <a:lnTo>
                    <a:pt x="76" y="206"/>
                  </a:lnTo>
                  <a:close/>
                  <a:moveTo>
                    <a:pt x="170" y="198"/>
                  </a:moveTo>
                  <a:cubicBezTo>
                    <a:pt x="99" y="198"/>
                    <a:pt x="99" y="198"/>
                    <a:pt x="99" y="198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170" y="192"/>
                    <a:pt x="170" y="192"/>
                    <a:pt x="170" y="192"/>
                  </a:cubicBezTo>
                  <a:lnTo>
                    <a:pt x="170" y="198"/>
                  </a:lnTo>
                  <a:close/>
                  <a:moveTo>
                    <a:pt x="170" y="185"/>
                  </a:moveTo>
                  <a:cubicBezTo>
                    <a:pt x="99" y="185"/>
                    <a:pt x="99" y="185"/>
                    <a:pt x="99" y="185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70" y="179"/>
                    <a:pt x="170" y="179"/>
                    <a:pt x="170" y="179"/>
                  </a:cubicBezTo>
                  <a:lnTo>
                    <a:pt x="170" y="185"/>
                  </a:lnTo>
                  <a:close/>
                  <a:moveTo>
                    <a:pt x="199" y="6"/>
                  </a:moveTo>
                  <a:cubicBezTo>
                    <a:pt x="200" y="6"/>
                    <a:pt x="202" y="7"/>
                    <a:pt x="202" y="9"/>
                  </a:cubicBezTo>
                  <a:cubicBezTo>
                    <a:pt x="202" y="239"/>
                    <a:pt x="202" y="239"/>
                    <a:pt x="202" y="239"/>
                  </a:cubicBezTo>
                  <a:cubicBezTo>
                    <a:pt x="202" y="241"/>
                    <a:pt x="200" y="242"/>
                    <a:pt x="199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8" y="242"/>
                    <a:pt x="6" y="241"/>
                    <a:pt x="6" y="23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7"/>
                    <a:pt x="8" y="6"/>
                    <a:pt x="10" y="6"/>
                  </a:cubicBezTo>
                  <a:cubicBezTo>
                    <a:pt x="199" y="6"/>
                    <a:pt x="199" y="6"/>
                    <a:pt x="199" y="6"/>
                  </a:cubicBezTo>
                  <a:moveTo>
                    <a:pt x="19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44"/>
                    <a:pt x="5" y="248"/>
                    <a:pt x="10" y="248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204" y="248"/>
                    <a:pt x="208" y="244"/>
                    <a:pt x="208" y="239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8" y="4"/>
                    <a:pt x="204" y="0"/>
                    <a:pt x="199" y="0"/>
                  </a:cubicBezTo>
                  <a:close/>
                  <a:moveTo>
                    <a:pt x="170" y="65"/>
                  </a:moveTo>
                  <a:cubicBezTo>
                    <a:pt x="99" y="65"/>
                    <a:pt x="99" y="65"/>
                    <a:pt x="99" y="65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70" y="59"/>
                    <a:pt x="170" y="59"/>
                    <a:pt x="170" y="59"/>
                  </a:cubicBezTo>
                  <a:lnTo>
                    <a:pt x="170" y="65"/>
                  </a:lnTo>
                  <a:close/>
                  <a:moveTo>
                    <a:pt x="170" y="78"/>
                  </a:moveTo>
                  <a:cubicBezTo>
                    <a:pt x="99" y="78"/>
                    <a:pt x="99" y="78"/>
                    <a:pt x="99" y="78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70" y="72"/>
                    <a:pt x="170" y="72"/>
                    <a:pt x="170" y="72"/>
                  </a:cubicBezTo>
                  <a:lnTo>
                    <a:pt x="170" y="78"/>
                  </a:lnTo>
                  <a:close/>
                  <a:moveTo>
                    <a:pt x="70" y="200"/>
                  </a:moveTo>
                  <a:cubicBezTo>
                    <a:pt x="43" y="200"/>
                    <a:pt x="43" y="200"/>
                    <a:pt x="43" y="200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70" y="173"/>
                    <a:pt x="70" y="173"/>
                    <a:pt x="70" y="173"/>
                  </a:cubicBezTo>
                  <a:lnTo>
                    <a:pt x="70" y="200"/>
                  </a:lnTo>
                  <a:close/>
                  <a:moveTo>
                    <a:pt x="170" y="125"/>
                  </a:moveTo>
                  <a:cubicBezTo>
                    <a:pt x="99" y="125"/>
                    <a:pt x="99" y="125"/>
                    <a:pt x="99" y="125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70" y="119"/>
                    <a:pt x="170" y="119"/>
                    <a:pt x="170" y="119"/>
                  </a:cubicBezTo>
                  <a:lnTo>
                    <a:pt x="170" y="125"/>
                  </a:lnTo>
                  <a:close/>
                  <a:moveTo>
                    <a:pt x="170" y="138"/>
                  </a:moveTo>
                  <a:cubicBezTo>
                    <a:pt x="99" y="138"/>
                    <a:pt x="99" y="138"/>
                    <a:pt x="99" y="138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70" y="132"/>
                    <a:pt x="170" y="132"/>
                    <a:pt x="170" y="132"/>
                  </a:cubicBezTo>
                  <a:lnTo>
                    <a:pt x="170" y="138"/>
                  </a:lnTo>
                  <a:close/>
                  <a:moveTo>
                    <a:pt x="61" y="76"/>
                  </a:moveTo>
                  <a:cubicBezTo>
                    <a:pt x="47" y="62"/>
                    <a:pt x="47" y="62"/>
                    <a:pt x="47" y="62"/>
                  </a:cubicBezTo>
                  <a:cubicBezTo>
                    <a:pt x="46" y="61"/>
                    <a:pt x="46" y="59"/>
                    <a:pt x="47" y="58"/>
                  </a:cubicBezTo>
                  <a:cubicBezTo>
                    <a:pt x="49" y="57"/>
                    <a:pt x="50" y="57"/>
                    <a:pt x="52" y="5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6" y="42"/>
                    <a:pt x="88" y="42"/>
                    <a:pt x="89" y="43"/>
                  </a:cubicBezTo>
                  <a:cubicBezTo>
                    <a:pt x="91" y="44"/>
                    <a:pt x="91" y="46"/>
                    <a:pt x="89" y="47"/>
                  </a:cubicBezTo>
                  <a:lnTo>
                    <a:pt x="61" y="76"/>
                  </a:lnTo>
                  <a:close/>
                  <a:moveTo>
                    <a:pt x="76" y="65"/>
                  </a:moveTo>
                  <a:cubicBezTo>
                    <a:pt x="76" y="86"/>
                    <a:pt x="76" y="86"/>
                    <a:pt x="7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71"/>
                    <a:pt x="70" y="71"/>
                    <a:pt x="70" y="71"/>
                  </a:cubicBezTo>
                  <a:lnTo>
                    <a:pt x="76" y="65"/>
                  </a:lnTo>
                  <a:close/>
                  <a:moveTo>
                    <a:pt x="61" y="136"/>
                  </a:moveTo>
                  <a:cubicBezTo>
                    <a:pt x="47" y="122"/>
                    <a:pt x="47" y="122"/>
                    <a:pt x="47" y="122"/>
                  </a:cubicBezTo>
                  <a:cubicBezTo>
                    <a:pt x="46" y="121"/>
                    <a:pt x="46" y="119"/>
                    <a:pt x="47" y="118"/>
                  </a:cubicBezTo>
                  <a:cubicBezTo>
                    <a:pt x="49" y="117"/>
                    <a:pt x="50" y="117"/>
                    <a:pt x="52" y="11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2"/>
                    <a:pt x="88" y="102"/>
                    <a:pt x="89" y="103"/>
                  </a:cubicBezTo>
                  <a:cubicBezTo>
                    <a:pt x="91" y="104"/>
                    <a:pt x="91" y="106"/>
                    <a:pt x="89" y="107"/>
                  </a:cubicBezTo>
                  <a:lnTo>
                    <a:pt x="61" y="136"/>
                  </a:lnTo>
                  <a:close/>
                  <a:moveTo>
                    <a:pt x="76" y="125"/>
                  </a:moveTo>
                  <a:cubicBezTo>
                    <a:pt x="76" y="146"/>
                    <a:pt x="76" y="146"/>
                    <a:pt x="76" y="146"/>
                  </a:cubicBezTo>
                  <a:cubicBezTo>
                    <a:pt x="37" y="146"/>
                    <a:pt x="37" y="146"/>
                    <a:pt x="37" y="14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70" y="131"/>
                    <a:pt x="70" y="131"/>
                    <a:pt x="70" y="131"/>
                  </a:cubicBezTo>
                  <a:lnTo>
                    <a:pt x="76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AD3B8BAB-B1C3-4BDD-97C1-98A21BB5A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5148" y="1860630"/>
              <a:ext cx="313347" cy="101493"/>
            </a:xfrm>
            <a:custGeom>
              <a:avLst/>
              <a:gdLst>
                <a:gd name="T0" fmla="*/ 132 w 133"/>
                <a:gd name="T1" fmla="*/ 41 h 43"/>
                <a:gd name="T2" fmla="*/ 123 w 133"/>
                <a:gd name="T3" fmla="*/ 20 h 43"/>
                <a:gd name="T4" fmla="*/ 117 w 133"/>
                <a:gd name="T5" fmla="*/ 14 h 43"/>
                <a:gd name="T6" fmla="*/ 92 w 133"/>
                <a:gd name="T7" fmla="*/ 14 h 43"/>
                <a:gd name="T8" fmla="*/ 85 w 133"/>
                <a:gd name="T9" fmla="*/ 7 h 43"/>
                <a:gd name="T10" fmla="*/ 85 w 133"/>
                <a:gd name="T11" fmla="*/ 6 h 43"/>
                <a:gd name="T12" fmla="*/ 80 w 133"/>
                <a:gd name="T13" fmla="*/ 0 h 43"/>
                <a:gd name="T14" fmla="*/ 54 w 133"/>
                <a:gd name="T15" fmla="*/ 0 h 43"/>
                <a:gd name="T16" fmla="*/ 48 w 133"/>
                <a:gd name="T17" fmla="*/ 6 h 43"/>
                <a:gd name="T18" fmla="*/ 48 w 133"/>
                <a:gd name="T19" fmla="*/ 7 h 43"/>
                <a:gd name="T20" fmla="*/ 41 w 133"/>
                <a:gd name="T21" fmla="*/ 14 h 43"/>
                <a:gd name="T22" fmla="*/ 16 w 133"/>
                <a:gd name="T23" fmla="*/ 14 h 43"/>
                <a:gd name="T24" fmla="*/ 10 w 133"/>
                <a:gd name="T25" fmla="*/ 20 h 43"/>
                <a:gd name="T26" fmla="*/ 0 w 133"/>
                <a:gd name="T27" fmla="*/ 41 h 43"/>
                <a:gd name="T28" fmla="*/ 1 w 133"/>
                <a:gd name="T29" fmla="*/ 43 h 43"/>
                <a:gd name="T30" fmla="*/ 131 w 133"/>
                <a:gd name="T31" fmla="*/ 43 h 43"/>
                <a:gd name="T32" fmla="*/ 132 w 133"/>
                <a:gd name="T33" fmla="*/ 41 h 43"/>
                <a:gd name="T34" fmla="*/ 67 w 133"/>
                <a:gd name="T35" fmla="*/ 4 h 43"/>
                <a:gd name="T36" fmla="*/ 71 w 133"/>
                <a:gd name="T37" fmla="*/ 8 h 43"/>
                <a:gd name="T38" fmla="*/ 67 w 133"/>
                <a:gd name="T39" fmla="*/ 13 h 43"/>
                <a:gd name="T40" fmla="*/ 62 w 133"/>
                <a:gd name="T41" fmla="*/ 8 h 43"/>
                <a:gd name="T42" fmla="*/ 67 w 133"/>
                <a:gd name="T43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43">
                  <a:moveTo>
                    <a:pt x="132" y="41"/>
                  </a:moveTo>
                  <a:cubicBezTo>
                    <a:pt x="132" y="39"/>
                    <a:pt x="123" y="20"/>
                    <a:pt x="123" y="20"/>
                  </a:cubicBezTo>
                  <a:cubicBezTo>
                    <a:pt x="123" y="20"/>
                    <a:pt x="120" y="14"/>
                    <a:pt x="117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8" y="14"/>
                    <a:pt x="85" y="11"/>
                    <a:pt x="85" y="7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3"/>
                    <a:pt x="83" y="0"/>
                    <a:pt x="8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0"/>
                    <a:pt x="48" y="3"/>
                    <a:pt x="48" y="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11"/>
                    <a:pt x="45" y="14"/>
                    <a:pt x="4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10" y="20"/>
                    <a:pt x="10" y="20"/>
                  </a:cubicBezTo>
                  <a:cubicBezTo>
                    <a:pt x="10" y="20"/>
                    <a:pt x="1" y="39"/>
                    <a:pt x="0" y="41"/>
                  </a:cubicBezTo>
                  <a:cubicBezTo>
                    <a:pt x="0" y="42"/>
                    <a:pt x="0" y="43"/>
                    <a:pt x="1" y="43"/>
                  </a:cubicBezTo>
                  <a:cubicBezTo>
                    <a:pt x="2" y="43"/>
                    <a:pt x="131" y="43"/>
                    <a:pt x="131" y="43"/>
                  </a:cubicBezTo>
                  <a:cubicBezTo>
                    <a:pt x="132" y="43"/>
                    <a:pt x="133" y="42"/>
                    <a:pt x="132" y="41"/>
                  </a:cubicBezTo>
                  <a:close/>
                  <a:moveTo>
                    <a:pt x="67" y="4"/>
                  </a:moveTo>
                  <a:cubicBezTo>
                    <a:pt x="69" y="4"/>
                    <a:pt x="71" y="6"/>
                    <a:pt x="71" y="8"/>
                  </a:cubicBezTo>
                  <a:cubicBezTo>
                    <a:pt x="71" y="11"/>
                    <a:pt x="69" y="13"/>
                    <a:pt x="67" y="13"/>
                  </a:cubicBezTo>
                  <a:cubicBezTo>
                    <a:pt x="64" y="13"/>
                    <a:pt x="62" y="11"/>
                    <a:pt x="62" y="8"/>
                  </a:cubicBezTo>
                  <a:cubicBezTo>
                    <a:pt x="62" y="6"/>
                    <a:pt x="64" y="4"/>
                    <a:pt x="6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9F46377D-34A0-440B-9A95-D682F2343919}"/>
              </a:ext>
            </a:extLst>
          </p:cNvPr>
          <p:cNvSpPr/>
          <p:nvPr/>
        </p:nvSpPr>
        <p:spPr>
          <a:xfrm>
            <a:off x="10414178" y="5443471"/>
            <a:ext cx="1010444" cy="1010444"/>
          </a:xfrm>
          <a:prstGeom prst="ellipse">
            <a:avLst/>
          </a:prstGeom>
          <a:solidFill>
            <a:srgbClr val="09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37">
            <a:extLst>
              <a:ext uri="{FF2B5EF4-FFF2-40B4-BE49-F238E27FC236}">
                <a16:creationId xmlns:a16="http://schemas.microsoft.com/office/drawing/2014/main" id="{8BBE45C3-A316-4EB8-B717-D85D470BC59B}"/>
              </a:ext>
            </a:extLst>
          </p:cNvPr>
          <p:cNvGrpSpPr/>
          <p:nvPr/>
        </p:nvGrpSpPr>
        <p:grpSpPr>
          <a:xfrm>
            <a:off x="10652116" y="5685566"/>
            <a:ext cx="534568" cy="526254"/>
            <a:chOff x="7963507" y="3147081"/>
            <a:chExt cx="534568" cy="526254"/>
          </a:xfrm>
        </p:grpSpPr>
        <p:sp>
          <p:nvSpPr>
            <p:cNvPr id="12" name="Oval 112">
              <a:extLst>
                <a:ext uri="{FF2B5EF4-FFF2-40B4-BE49-F238E27FC236}">
                  <a16:creationId xmlns:a16="http://schemas.microsoft.com/office/drawing/2014/main" id="{C4DC52F5-437D-49E2-8622-322B46931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4849" y="3327036"/>
              <a:ext cx="122489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Oval 113">
              <a:extLst>
                <a:ext uri="{FF2B5EF4-FFF2-40B4-BE49-F238E27FC236}">
                  <a16:creationId xmlns:a16="http://schemas.microsoft.com/office/drawing/2014/main" id="{E0EB80C3-9771-4E10-8C36-ED6E7A917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244" y="3327036"/>
              <a:ext cx="123246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AA2845DC-1C0A-4AFC-BFC2-10F83A6C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507" y="3463892"/>
              <a:ext cx="245735" cy="209443"/>
            </a:xfrm>
            <a:custGeom>
              <a:avLst/>
              <a:gdLst>
                <a:gd name="T0" fmla="*/ 129 w 136"/>
                <a:gd name="T1" fmla="*/ 74 h 116"/>
                <a:gd name="T2" fmla="*/ 136 w 136"/>
                <a:gd name="T3" fmla="*/ 56 h 116"/>
                <a:gd name="T4" fmla="*/ 85 w 136"/>
                <a:gd name="T5" fmla="*/ 23 h 116"/>
                <a:gd name="T6" fmla="*/ 69 w 136"/>
                <a:gd name="T7" fmla="*/ 7 h 116"/>
                <a:gd name="T8" fmla="*/ 69 w 136"/>
                <a:gd name="T9" fmla="*/ 7 h 116"/>
                <a:gd name="T10" fmla="*/ 49 w 136"/>
                <a:gd name="T11" fmla="*/ 0 h 116"/>
                <a:gd name="T12" fmla="*/ 31 w 136"/>
                <a:gd name="T13" fmla="*/ 0 h 116"/>
                <a:gd name="T14" fmla="*/ 0 w 136"/>
                <a:gd name="T15" fmla="*/ 30 h 116"/>
                <a:gd name="T16" fmla="*/ 0 w 136"/>
                <a:gd name="T17" fmla="*/ 116 h 116"/>
                <a:gd name="T18" fmla="*/ 80 w 136"/>
                <a:gd name="T19" fmla="*/ 116 h 116"/>
                <a:gd name="T20" fmla="*/ 80 w 136"/>
                <a:gd name="T21" fmla="*/ 61 h 116"/>
                <a:gd name="T22" fmla="*/ 134 w 136"/>
                <a:gd name="T23" fmla="*/ 85 h 116"/>
                <a:gd name="T24" fmla="*/ 129 w 136"/>
                <a:gd name="T25" fmla="*/ 7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16">
                  <a:moveTo>
                    <a:pt x="129" y="74"/>
                  </a:moveTo>
                  <a:cubicBezTo>
                    <a:pt x="129" y="67"/>
                    <a:pt x="131" y="60"/>
                    <a:pt x="136" y="56"/>
                  </a:cubicBezTo>
                  <a:cubicBezTo>
                    <a:pt x="107" y="50"/>
                    <a:pt x="96" y="36"/>
                    <a:pt x="85" y="23"/>
                  </a:cubicBezTo>
                  <a:cubicBezTo>
                    <a:pt x="80" y="17"/>
                    <a:pt x="76" y="11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4" y="2"/>
                    <a:pt x="57" y="0"/>
                    <a:pt x="4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92" y="71"/>
                    <a:pt x="108" y="81"/>
                    <a:pt x="134" y="85"/>
                  </a:cubicBezTo>
                  <a:cubicBezTo>
                    <a:pt x="132" y="82"/>
                    <a:pt x="130" y="78"/>
                    <a:pt x="129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15">
              <a:extLst>
                <a:ext uri="{FF2B5EF4-FFF2-40B4-BE49-F238E27FC236}">
                  <a16:creationId xmlns:a16="http://schemas.microsoft.com/office/drawing/2014/main" id="{9A4479C0-74A2-460D-98FD-47CD1A4B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022" y="3463892"/>
              <a:ext cx="285053" cy="209443"/>
            </a:xfrm>
            <a:custGeom>
              <a:avLst/>
              <a:gdLst>
                <a:gd name="T0" fmla="*/ 128 w 158"/>
                <a:gd name="T1" fmla="*/ 0 h 116"/>
                <a:gd name="T2" fmla="*/ 109 w 158"/>
                <a:gd name="T3" fmla="*/ 0 h 116"/>
                <a:gd name="T4" fmla="*/ 90 w 158"/>
                <a:gd name="T5" fmla="*/ 7 h 116"/>
                <a:gd name="T6" fmla="*/ 89 w 158"/>
                <a:gd name="T7" fmla="*/ 7 h 116"/>
                <a:gd name="T8" fmla="*/ 73 w 158"/>
                <a:gd name="T9" fmla="*/ 23 h 116"/>
                <a:gd name="T10" fmla="*/ 13 w 158"/>
                <a:gd name="T11" fmla="*/ 57 h 116"/>
                <a:gd name="T12" fmla="*/ 0 w 158"/>
                <a:gd name="T13" fmla="*/ 73 h 116"/>
                <a:gd name="T14" fmla="*/ 15 w 158"/>
                <a:gd name="T15" fmla="*/ 86 h 116"/>
                <a:gd name="T16" fmla="*/ 17 w 158"/>
                <a:gd name="T17" fmla="*/ 86 h 116"/>
                <a:gd name="T18" fmla="*/ 78 w 158"/>
                <a:gd name="T19" fmla="*/ 61 h 116"/>
                <a:gd name="T20" fmla="*/ 78 w 158"/>
                <a:gd name="T21" fmla="*/ 116 h 116"/>
                <a:gd name="T22" fmla="*/ 158 w 158"/>
                <a:gd name="T23" fmla="*/ 116 h 116"/>
                <a:gd name="T24" fmla="*/ 158 w 158"/>
                <a:gd name="T25" fmla="*/ 30 h 116"/>
                <a:gd name="T26" fmla="*/ 128 w 158"/>
                <a:gd name="T2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16">
                  <a:moveTo>
                    <a:pt x="128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2" y="0"/>
                    <a:pt x="95" y="2"/>
                    <a:pt x="90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3" y="11"/>
                    <a:pt x="78" y="17"/>
                    <a:pt x="73" y="23"/>
                  </a:cubicBezTo>
                  <a:cubicBezTo>
                    <a:pt x="62" y="37"/>
                    <a:pt x="49" y="53"/>
                    <a:pt x="13" y="57"/>
                  </a:cubicBezTo>
                  <a:cubicBezTo>
                    <a:pt x="5" y="58"/>
                    <a:pt x="0" y="65"/>
                    <a:pt x="0" y="73"/>
                  </a:cubicBezTo>
                  <a:cubicBezTo>
                    <a:pt x="1" y="81"/>
                    <a:pt x="8" y="86"/>
                    <a:pt x="15" y="86"/>
                  </a:cubicBezTo>
                  <a:cubicBezTo>
                    <a:pt x="16" y="86"/>
                    <a:pt x="16" y="86"/>
                    <a:pt x="17" y="86"/>
                  </a:cubicBezTo>
                  <a:cubicBezTo>
                    <a:pt x="47" y="83"/>
                    <a:pt x="65" y="72"/>
                    <a:pt x="78" y="61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8" y="13"/>
                    <a:pt x="144" y="0"/>
                    <a:pt x="1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16">
              <a:extLst>
                <a:ext uri="{FF2B5EF4-FFF2-40B4-BE49-F238E27FC236}">
                  <a16:creationId xmlns:a16="http://schemas.microsoft.com/office/drawing/2014/main" id="{B4FCBC9F-BDCD-4EC5-AF0D-894F65E8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240" y="3147081"/>
              <a:ext cx="225320" cy="192809"/>
            </a:xfrm>
            <a:custGeom>
              <a:avLst/>
              <a:gdLst>
                <a:gd name="T0" fmla="*/ 77 w 125"/>
                <a:gd name="T1" fmla="*/ 78 h 107"/>
                <a:gd name="T2" fmla="*/ 77 w 125"/>
                <a:gd name="T3" fmla="*/ 44 h 107"/>
                <a:gd name="T4" fmla="*/ 92 w 125"/>
                <a:gd name="T5" fmla="*/ 28 h 107"/>
                <a:gd name="T6" fmla="*/ 125 w 125"/>
                <a:gd name="T7" fmla="*/ 28 h 107"/>
                <a:gd name="T8" fmla="*/ 125 w 125"/>
                <a:gd name="T9" fmla="*/ 20 h 107"/>
                <a:gd name="T10" fmla="*/ 106 w 125"/>
                <a:gd name="T11" fmla="*/ 0 h 107"/>
                <a:gd name="T12" fmla="*/ 19 w 125"/>
                <a:gd name="T13" fmla="*/ 0 h 107"/>
                <a:gd name="T14" fmla="*/ 0 w 125"/>
                <a:gd name="T15" fmla="*/ 20 h 107"/>
                <a:gd name="T16" fmla="*/ 0 w 125"/>
                <a:gd name="T17" fmla="*/ 62 h 107"/>
                <a:gd name="T18" fmla="*/ 19 w 125"/>
                <a:gd name="T19" fmla="*/ 81 h 107"/>
                <a:gd name="T20" fmla="*/ 34 w 125"/>
                <a:gd name="T21" fmla="*/ 81 h 107"/>
                <a:gd name="T22" fmla="*/ 34 w 125"/>
                <a:gd name="T23" fmla="*/ 105 h 107"/>
                <a:gd name="T24" fmla="*/ 36 w 125"/>
                <a:gd name="T25" fmla="*/ 106 h 107"/>
                <a:gd name="T26" fmla="*/ 57 w 125"/>
                <a:gd name="T27" fmla="*/ 81 h 107"/>
                <a:gd name="T28" fmla="*/ 77 w 125"/>
                <a:gd name="T29" fmla="*/ 81 h 107"/>
                <a:gd name="T30" fmla="*/ 77 w 125"/>
                <a:gd name="T31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07">
                  <a:moveTo>
                    <a:pt x="77" y="78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7" y="35"/>
                    <a:pt x="83" y="28"/>
                    <a:pt x="92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5" y="9"/>
                    <a:pt x="117" y="0"/>
                    <a:pt x="10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3"/>
                    <a:pt x="9" y="81"/>
                    <a:pt x="19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9"/>
                    <a:pt x="34" y="97"/>
                    <a:pt x="34" y="105"/>
                  </a:cubicBezTo>
                  <a:cubicBezTo>
                    <a:pt x="34" y="106"/>
                    <a:pt x="35" y="107"/>
                    <a:pt x="36" y="106"/>
                  </a:cubicBezTo>
                  <a:cubicBezTo>
                    <a:pt x="43" y="98"/>
                    <a:pt x="50" y="89"/>
                    <a:pt x="57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7" y="80"/>
                    <a:pt x="77" y="79"/>
                    <a:pt x="77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17">
              <a:extLst>
                <a:ext uri="{FF2B5EF4-FFF2-40B4-BE49-F238E27FC236}">
                  <a16:creationId xmlns:a16="http://schemas.microsoft.com/office/drawing/2014/main" id="{73914ED4-6ECE-4FAD-8908-8FAA773FD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730" y="3209838"/>
              <a:ext cx="186002" cy="153491"/>
            </a:xfrm>
            <a:custGeom>
              <a:avLst/>
              <a:gdLst>
                <a:gd name="T0" fmla="*/ 0 w 103"/>
                <a:gd name="T1" fmla="*/ 14 h 85"/>
                <a:gd name="T2" fmla="*/ 0 w 103"/>
                <a:gd name="T3" fmla="*/ 52 h 85"/>
                <a:gd name="T4" fmla="*/ 14 w 103"/>
                <a:gd name="T5" fmla="*/ 66 h 85"/>
                <a:gd name="T6" fmla="*/ 50 w 103"/>
                <a:gd name="T7" fmla="*/ 66 h 85"/>
                <a:gd name="T8" fmla="*/ 65 w 103"/>
                <a:gd name="T9" fmla="*/ 84 h 85"/>
                <a:gd name="T10" fmla="*/ 67 w 103"/>
                <a:gd name="T11" fmla="*/ 83 h 85"/>
                <a:gd name="T12" fmla="*/ 67 w 103"/>
                <a:gd name="T13" fmla="*/ 66 h 85"/>
                <a:gd name="T14" fmla="*/ 90 w 103"/>
                <a:gd name="T15" fmla="*/ 66 h 85"/>
                <a:gd name="T16" fmla="*/ 103 w 103"/>
                <a:gd name="T17" fmla="*/ 52 h 85"/>
                <a:gd name="T18" fmla="*/ 103 w 103"/>
                <a:gd name="T19" fmla="*/ 14 h 85"/>
                <a:gd name="T20" fmla="*/ 90 w 103"/>
                <a:gd name="T21" fmla="*/ 0 h 85"/>
                <a:gd name="T22" fmla="*/ 14 w 103"/>
                <a:gd name="T23" fmla="*/ 0 h 85"/>
                <a:gd name="T24" fmla="*/ 0 w 103"/>
                <a:gd name="T25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85">
                  <a:moveTo>
                    <a:pt x="0" y="14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6" y="66"/>
                    <a:pt x="14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5" y="72"/>
                    <a:pt x="60" y="78"/>
                    <a:pt x="65" y="84"/>
                  </a:cubicBezTo>
                  <a:cubicBezTo>
                    <a:pt x="66" y="85"/>
                    <a:pt x="67" y="84"/>
                    <a:pt x="67" y="83"/>
                  </a:cubicBezTo>
                  <a:cubicBezTo>
                    <a:pt x="67" y="78"/>
                    <a:pt x="67" y="72"/>
                    <a:pt x="67" y="6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7" y="66"/>
                    <a:pt x="103" y="60"/>
                    <a:pt x="103" y="52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6"/>
                    <a:pt x="97" y="0"/>
                    <a:pt x="9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4E6DEB49-6506-4C65-9D53-F9B19C35C8CD}"/>
              </a:ext>
            </a:extLst>
          </p:cNvPr>
          <p:cNvSpPr txBox="1"/>
          <p:nvPr/>
        </p:nvSpPr>
        <p:spPr>
          <a:xfrm>
            <a:off x="1202316" y="1339855"/>
            <a:ext cx="9388348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</a:t>
            </a:r>
          </a:p>
          <a:p>
            <a:pPr marL="171450" indent="-171450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ENTULHO/ RESTOS DE CONSTRUÇÃO/ 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Ecoponto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previsto no Plano de Bairro debaixo do viaduto da Jacu-Pêssego: usado para entulho, lixo de construção, lixo reciclável mais pesado. Outro local? Espaço para cooperativa de reciclagem?</a:t>
            </a:r>
          </a:p>
          <a:p>
            <a:pPr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 DOMÉSTICO</a:t>
            </a:r>
          </a:p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acabar com os “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viciosos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 (alguém joga lixo e isso faz com que outros deixem mais lixo naquele ponto) </a:t>
            </a:r>
          </a:p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 vicioso da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Santa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Bernardete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perto de onde seria o Ecoponto (moradora Dona Elaine varre, mas do outro lado não tem casa, é um local “abandonado”)</a:t>
            </a:r>
          </a:p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regular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às segundas, quartas e sextas-feiras: campanha, regras entre os vizinhos (experiências em outras ruas)</a:t>
            </a:r>
          </a:p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de reciclagem,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reciclável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Instalação de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lixeiras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Caminhão de lixo: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vai entrar se fechar trechos para circulação de veículos?</a:t>
            </a:r>
          </a:p>
        </p:txBody>
      </p:sp>
    </p:spTree>
    <p:extLst>
      <p:ext uri="{BB962C8B-B14F-4D97-AF65-F5344CB8AC3E}">
        <p14:creationId xmlns:p14="http://schemas.microsoft.com/office/powerpoint/2010/main" val="306912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e questões gerais de todos os trechos 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19442E4-3DD1-4B29-9FFB-23E804FA38BC}"/>
              </a:ext>
            </a:extLst>
          </p:cNvPr>
          <p:cNvSpPr/>
          <p:nvPr/>
        </p:nvSpPr>
        <p:spPr>
          <a:xfrm>
            <a:off x="600500" y="1091821"/>
            <a:ext cx="10290411" cy="5049672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199D45B-20FB-49F4-BE65-490C1297E1AC}"/>
              </a:ext>
            </a:extLst>
          </p:cNvPr>
          <p:cNvSpPr/>
          <p:nvPr/>
        </p:nvSpPr>
        <p:spPr>
          <a:xfrm>
            <a:off x="112683" y="794435"/>
            <a:ext cx="1010444" cy="10104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8">
            <a:extLst>
              <a:ext uri="{FF2B5EF4-FFF2-40B4-BE49-F238E27FC236}">
                <a16:creationId xmlns:a16="http://schemas.microsoft.com/office/drawing/2014/main" id="{3B7E201B-614D-4034-9BB5-E46C97E7E6BA}"/>
              </a:ext>
            </a:extLst>
          </p:cNvPr>
          <p:cNvGrpSpPr/>
          <p:nvPr/>
        </p:nvGrpSpPr>
        <p:grpSpPr>
          <a:xfrm>
            <a:off x="372548" y="985325"/>
            <a:ext cx="490714" cy="628665"/>
            <a:chOff x="1887450" y="1860630"/>
            <a:chExt cx="490714" cy="628665"/>
          </a:xfrm>
        </p:grpSpPr>
        <p:sp>
          <p:nvSpPr>
            <p:cNvPr id="8" name="Freeform 41">
              <a:extLst>
                <a:ext uri="{FF2B5EF4-FFF2-40B4-BE49-F238E27FC236}">
                  <a16:creationId xmlns:a16="http://schemas.microsoft.com/office/drawing/2014/main" id="{DABDA81C-4378-4C2F-A174-9A7017892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7450" y="1905957"/>
              <a:ext cx="490714" cy="583338"/>
            </a:xfrm>
            <a:custGeom>
              <a:avLst/>
              <a:gdLst>
                <a:gd name="T0" fmla="*/ 175 w 208"/>
                <a:gd name="T1" fmla="*/ 19 h 248"/>
                <a:gd name="T2" fmla="*/ 168 w 208"/>
                <a:gd name="T3" fmla="*/ 30 h 248"/>
                <a:gd name="T4" fmla="*/ 32 w 208"/>
                <a:gd name="T5" fmla="*/ 27 h 248"/>
                <a:gd name="T6" fmla="*/ 35 w 208"/>
                <a:gd name="T7" fmla="*/ 13 h 248"/>
                <a:gd name="T8" fmla="*/ 15 w 208"/>
                <a:gd name="T9" fmla="*/ 232 h 248"/>
                <a:gd name="T10" fmla="*/ 193 w 208"/>
                <a:gd name="T11" fmla="*/ 13 h 248"/>
                <a:gd name="T12" fmla="*/ 76 w 208"/>
                <a:gd name="T13" fmla="*/ 206 h 248"/>
                <a:gd name="T14" fmla="*/ 37 w 208"/>
                <a:gd name="T15" fmla="*/ 167 h 248"/>
                <a:gd name="T16" fmla="*/ 76 w 208"/>
                <a:gd name="T17" fmla="*/ 206 h 248"/>
                <a:gd name="T18" fmla="*/ 99 w 208"/>
                <a:gd name="T19" fmla="*/ 198 h 248"/>
                <a:gd name="T20" fmla="*/ 170 w 208"/>
                <a:gd name="T21" fmla="*/ 192 h 248"/>
                <a:gd name="T22" fmla="*/ 170 w 208"/>
                <a:gd name="T23" fmla="*/ 185 h 248"/>
                <a:gd name="T24" fmla="*/ 99 w 208"/>
                <a:gd name="T25" fmla="*/ 179 h 248"/>
                <a:gd name="T26" fmla="*/ 170 w 208"/>
                <a:gd name="T27" fmla="*/ 185 h 248"/>
                <a:gd name="T28" fmla="*/ 202 w 208"/>
                <a:gd name="T29" fmla="*/ 9 h 248"/>
                <a:gd name="T30" fmla="*/ 199 w 208"/>
                <a:gd name="T31" fmla="*/ 242 h 248"/>
                <a:gd name="T32" fmla="*/ 6 w 208"/>
                <a:gd name="T33" fmla="*/ 239 h 248"/>
                <a:gd name="T34" fmla="*/ 10 w 208"/>
                <a:gd name="T35" fmla="*/ 6 h 248"/>
                <a:gd name="T36" fmla="*/ 199 w 208"/>
                <a:gd name="T37" fmla="*/ 0 h 248"/>
                <a:gd name="T38" fmla="*/ 0 w 208"/>
                <a:gd name="T39" fmla="*/ 9 h 248"/>
                <a:gd name="T40" fmla="*/ 10 w 208"/>
                <a:gd name="T41" fmla="*/ 248 h 248"/>
                <a:gd name="T42" fmla="*/ 208 w 208"/>
                <a:gd name="T43" fmla="*/ 239 h 248"/>
                <a:gd name="T44" fmla="*/ 199 w 208"/>
                <a:gd name="T45" fmla="*/ 0 h 248"/>
                <a:gd name="T46" fmla="*/ 99 w 208"/>
                <a:gd name="T47" fmla="*/ 65 h 248"/>
                <a:gd name="T48" fmla="*/ 170 w 208"/>
                <a:gd name="T49" fmla="*/ 59 h 248"/>
                <a:gd name="T50" fmla="*/ 170 w 208"/>
                <a:gd name="T51" fmla="*/ 78 h 248"/>
                <a:gd name="T52" fmla="*/ 99 w 208"/>
                <a:gd name="T53" fmla="*/ 72 h 248"/>
                <a:gd name="T54" fmla="*/ 170 w 208"/>
                <a:gd name="T55" fmla="*/ 78 h 248"/>
                <a:gd name="T56" fmla="*/ 43 w 208"/>
                <a:gd name="T57" fmla="*/ 200 h 248"/>
                <a:gd name="T58" fmla="*/ 70 w 208"/>
                <a:gd name="T59" fmla="*/ 173 h 248"/>
                <a:gd name="T60" fmla="*/ 170 w 208"/>
                <a:gd name="T61" fmla="*/ 125 h 248"/>
                <a:gd name="T62" fmla="*/ 99 w 208"/>
                <a:gd name="T63" fmla="*/ 119 h 248"/>
                <a:gd name="T64" fmla="*/ 170 w 208"/>
                <a:gd name="T65" fmla="*/ 125 h 248"/>
                <a:gd name="T66" fmla="*/ 99 w 208"/>
                <a:gd name="T67" fmla="*/ 138 h 248"/>
                <a:gd name="T68" fmla="*/ 170 w 208"/>
                <a:gd name="T69" fmla="*/ 132 h 248"/>
                <a:gd name="T70" fmla="*/ 61 w 208"/>
                <a:gd name="T71" fmla="*/ 76 h 248"/>
                <a:gd name="T72" fmla="*/ 47 w 208"/>
                <a:gd name="T73" fmla="*/ 58 h 248"/>
                <a:gd name="T74" fmla="*/ 61 w 208"/>
                <a:gd name="T75" fmla="*/ 68 h 248"/>
                <a:gd name="T76" fmla="*/ 89 w 208"/>
                <a:gd name="T77" fmla="*/ 43 h 248"/>
                <a:gd name="T78" fmla="*/ 61 w 208"/>
                <a:gd name="T79" fmla="*/ 76 h 248"/>
                <a:gd name="T80" fmla="*/ 76 w 208"/>
                <a:gd name="T81" fmla="*/ 86 h 248"/>
                <a:gd name="T82" fmla="*/ 37 w 208"/>
                <a:gd name="T83" fmla="*/ 47 h 248"/>
                <a:gd name="T84" fmla="*/ 76 w 208"/>
                <a:gd name="T85" fmla="*/ 49 h 248"/>
                <a:gd name="T86" fmla="*/ 70 w 208"/>
                <a:gd name="T87" fmla="*/ 53 h 248"/>
                <a:gd name="T88" fmla="*/ 43 w 208"/>
                <a:gd name="T89" fmla="*/ 80 h 248"/>
                <a:gd name="T90" fmla="*/ 70 w 208"/>
                <a:gd name="T91" fmla="*/ 71 h 248"/>
                <a:gd name="T92" fmla="*/ 61 w 208"/>
                <a:gd name="T93" fmla="*/ 136 h 248"/>
                <a:gd name="T94" fmla="*/ 47 w 208"/>
                <a:gd name="T95" fmla="*/ 118 h 248"/>
                <a:gd name="T96" fmla="*/ 61 w 208"/>
                <a:gd name="T97" fmla="*/ 128 h 248"/>
                <a:gd name="T98" fmla="*/ 89 w 208"/>
                <a:gd name="T99" fmla="*/ 103 h 248"/>
                <a:gd name="T100" fmla="*/ 61 w 208"/>
                <a:gd name="T101" fmla="*/ 136 h 248"/>
                <a:gd name="T102" fmla="*/ 76 w 208"/>
                <a:gd name="T103" fmla="*/ 146 h 248"/>
                <a:gd name="T104" fmla="*/ 37 w 208"/>
                <a:gd name="T105" fmla="*/ 107 h 248"/>
                <a:gd name="T106" fmla="*/ 76 w 208"/>
                <a:gd name="T107" fmla="*/ 109 h 248"/>
                <a:gd name="T108" fmla="*/ 70 w 208"/>
                <a:gd name="T109" fmla="*/ 113 h 248"/>
                <a:gd name="T110" fmla="*/ 43 w 208"/>
                <a:gd name="T111" fmla="*/ 140 h 248"/>
                <a:gd name="T112" fmla="*/ 70 w 208"/>
                <a:gd name="T113" fmla="*/ 13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8" h="248">
                  <a:moveTo>
                    <a:pt x="172" y="13"/>
                  </a:moveTo>
                  <a:cubicBezTo>
                    <a:pt x="173" y="16"/>
                    <a:pt x="174" y="19"/>
                    <a:pt x="175" y="19"/>
                  </a:cubicBezTo>
                  <a:cubicBezTo>
                    <a:pt x="176" y="22"/>
                    <a:pt x="176" y="24"/>
                    <a:pt x="174" y="27"/>
                  </a:cubicBezTo>
                  <a:cubicBezTo>
                    <a:pt x="173" y="29"/>
                    <a:pt x="171" y="30"/>
                    <a:pt x="16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6" y="30"/>
                    <a:pt x="34" y="29"/>
                    <a:pt x="32" y="27"/>
                  </a:cubicBezTo>
                  <a:cubicBezTo>
                    <a:pt x="31" y="24"/>
                    <a:pt x="31" y="22"/>
                    <a:pt x="32" y="19"/>
                  </a:cubicBezTo>
                  <a:cubicBezTo>
                    <a:pt x="32" y="19"/>
                    <a:pt x="33" y="16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232"/>
                    <a:pt x="15" y="232"/>
                    <a:pt x="15" y="232"/>
                  </a:cubicBezTo>
                  <a:cubicBezTo>
                    <a:pt x="193" y="232"/>
                    <a:pt x="193" y="232"/>
                    <a:pt x="193" y="232"/>
                  </a:cubicBezTo>
                  <a:cubicBezTo>
                    <a:pt x="193" y="13"/>
                    <a:pt x="193" y="13"/>
                    <a:pt x="193" y="13"/>
                  </a:cubicBezTo>
                  <a:lnTo>
                    <a:pt x="172" y="13"/>
                  </a:lnTo>
                  <a:close/>
                  <a:moveTo>
                    <a:pt x="76" y="206"/>
                  </a:moveTo>
                  <a:cubicBezTo>
                    <a:pt x="37" y="206"/>
                    <a:pt x="37" y="206"/>
                    <a:pt x="37" y="206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76" y="167"/>
                    <a:pt x="76" y="167"/>
                    <a:pt x="76" y="167"/>
                  </a:cubicBezTo>
                  <a:lnTo>
                    <a:pt x="76" y="206"/>
                  </a:lnTo>
                  <a:close/>
                  <a:moveTo>
                    <a:pt x="170" y="198"/>
                  </a:moveTo>
                  <a:cubicBezTo>
                    <a:pt x="99" y="198"/>
                    <a:pt x="99" y="198"/>
                    <a:pt x="99" y="198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170" y="192"/>
                    <a:pt x="170" y="192"/>
                    <a:pt x="170" y="192"/>
                  </a:cubicBezTo>
                  <a:lnTo>
                    <a:pt x="170" y="198"/>
                  </a:lnTo>
                  <a:close/>
                  <a:moveTo>
                    <a:pt x="170" y="185"/>
                  </a:moveTo>
                  <a:cubicBezTo>
                    <a:pt x="99" y="185"/>
                    <a:pt x="99" y="185"/>
                    <a:pt x="99" y="185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70" y="179"/>
                    <a:pt x="170" y="179"/>
                    <a:pt x="170" y="179"/>
                  </a:cubicBezTo>
                  <a:lnTo>
                    <a:pt x="170" y="185"/>
                  </a:lnTo>
                  <a:close/>
                  <a:moveTo>
                    <a:pt x="199" y="6"/>
                  </a:moveTo>
                  <a:cubicBezTo>
                    <a:pt x="200" y="6"/>
                    <a:pt x="202" y="7"/>
                    <a:pt x="202" y="9"/>
                  </a:cubicBezTo>
                  <a:cubicBezTo>
                    <a:pt x="202" y="239"/>
                    <a:pt x="202" y="239"/>
                    <a:pt x="202" y="239"/>
                  </a:cubicBezTo>
                  <a:cubicBezTo>
                    <a:pt x="202" y="241"/>
                    <a:pt x="200" y="242"/>
                    <a:pt x="199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8" y="242"/>
                    <a:pt x="6" y="241"/>
                    <a:pt x="6" y="23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7"/>
                    <a:pt x="8" y="6"/>
                    <a:pt x="10" y="6"/>
                  </a:cubicBezTo>
                  <a:cubicBezTo>
                    <a:pt x="199" y="6"/>
                    <a:pt x="199" y="6"/>
                    <a:pt x="199" y="6"/>
                  </a:cubicBezTo>
                  <a:moveTo>
                    <a:pt x="19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44"/>
                    <a:pt x="5" y="248"/>
                    <a:pt x="10" y="248"/>
                  </a:cubicBezTo>
                  <a:cubicBezTo>
                    <a:pt x="199" y="248"/>
                    <a:pt x="199" y="248"/>
                    <a:pt x="199" y="248"/>
                  </a:cubicBezTo>
                  <a:cubicBezTo>
                    <a:pt x="204" y="248"/>
                    <a:pt x="208" y="244"/>
                    <a:pt x="208" y="239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8" y="4"/>
                    <a:pt x="204" y="0"/>
                    <a:pt x="199" y="0"/>
                  </a:cubicBezTo>
                  <a:close/>
                  <a:moveTo>
                    <a:pt x="170" y="65"/>
                  </a:moveTo>
                  <a:cubicBezTo>
                    <a:pt x="99" y="65"/>
                    <a:pt x="99" y="65"/>
                    <a:pt x="99" y="65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70" y="59"/>
                    <a:pt x="170" y="59"/>
                    <a:pt x="170" y="59"/>
                  </a:cubicBezTo>
                  <a:lnTo>
                    <a:pt x="170" y="65"/>
                  </a:lnTo>
                  <a:close/>
                  <a:moveTo>
                    <a:pt x="170" y="78"/>
                  </a:moveTo>
                  <a:cubicBezTo>
                    <a:pt x="99" y="78"/>
                    <a:pt x="99" y="78"/>
                    <a:pt x="99" y="78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70" y="72"/>
                    <a:pt x="170" y="72"/>
                    <a:pt x="170" y="72"/>
                  </a:cubicBezTo>
                  <a:lnTo>
                    <a:pt x="170" y="78"/>
                  </a:lnTo>
                  <a:close/>
                  <a:moveTo>
                    <a:pt x="70" y="200"/>
                  </a:moveTo>
                  <a:cubicBezTo>
                    <a:pt x="43" y="200"/>
                    <a:pt x="43" y="200"/>
                    <a:pt x="43" y="200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70" y="173"/>
                    <a:pt x="70" y="173"/>
                    <a:pt x="70" y="173"/>
                  </a:cubicBezTo>
                  <a:lnTo>
                    <a:pt x="70" y="200"/>
                  </a:lnTo>
                  <a:close/>
                  <a:moveTo>
                    <a:pt x="170" y="125"/>
                  </a:moveTo>
                  <a:cubicBezTo>
                    <a:pt x="99" y="125"/>
                    <a:pt x="99" y="125"/>
                    <a:pt x="99" y="125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70" y="119"/>
                    <a:pt x="170" y="119"/>
                    <a:pt x="170" y="119"/>
                  </a:cubicBezTo>
                  <a:lnTo>
                    <a:pt x="170" y="125"/>
                  </a:lnTo>
                  <a:close/>
                  <a:moveTo>
                    <a:pt x="170" y="138"/>
                  </a:moveTo>
                  <a:cubicBezTo>
                    <a:pt x="99" y="138"/>
                    <a:pt x="99" y="138"/>
                    <a:pt x="99" y="138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70" y="132"/>
                    <a:pt x="170" y="132"/>
                    <a:pt x="170" y="132"/>
                  </a:cubicBezTo>
                  <a:lnTo>
                    <a:pt x="170" y="138"/>
                  </a:lnTo>
                  <a:close/>
                  <a:moveTo>
                    <a:pt x="61" y="76"/>
                  </a:moveTo>
                  <a:cubicBezTo>
                    <a:pt x="47" y="62"/>
                    <a:pt x="47" y="62"/>
                    <a:pt x="47" y="62"/>
                  </a:cubicBezTo>
                  <a:cubicBezTo>
                    <a:pt x="46" y="61"/>
                    <a:pt x="46" y="59"/>
                    <a:pt x="47" y="58"/>
                  </a:cubicBezTo>
                  <a:cubicBezTo>
                    <a:pt x="49" y="57"/>
                    <a:pt x="50" y="57"/>
                    <a:pt x="52" y="5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6" y="42"/>
                    <a:pt x="88" y="42"/>
                    <a:pt x="89" y="43"/>
                  </a:cubicBezTo>
                  <a:cubicBezTo>
                    <a:pt x="91" y="44"/>
                    <a:pt x="91" y="46"/>
                    <a:pt x="89" y="47"/>
                  </a:cubicBezTo>
                  <a:lnTo>
                    <a:pt x="61" y="76"/>
                  </a:lnTo>
                  <a:close/>
                  <a:moveTo>
                    <a:pt x="76" y="65"/>
                  </a:moveTo>
                  <a:cubicBezTo>
                    <a:pt x="76" y="86"/>
                    <a:pt x="76" y="86"/>
                    <a:pt x="7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71"/>
                    <a:pt x="70" y="71"/>
                    <a:pt x="70" y="71"/>
                  </a:cubicBezTo>
                  <a:lnTo>
                    <a:pt x="76" y="65"/>
                  </a:lnTo>
                  <a:close/>
                  <a:moveTo>
                    <a:pt x="61" y="136"/>
                  </a:moveTo>
                  <a:cubicBezTo>
                    <a:pt x="47" y="122"/>
                    <a:pt x="47" y="122"/>
                    <a:pt x="47" y="122"/>
                  </a:cubicBezTo>
                  <a:cubicBezTo>
                    <a:pt x="46" y="121"/>
                    <a:pt x="46" y="119"/>
                    <a:pt x="47" y="118"/>
                  </a:cubicBezTo>
                  <a:cubicBezTo>
                    <a:pt x="49" y="117"/>
                    <a:pt x="50" y="117"/>
                    <a:pt x="52" y="11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2"/>
                    <a:pt x="88" y="102"/>
                    <a:pt x="89" y="103"/>
                  </a:cubicBezTo>
                  <a:cubicBezTo>
                    <a:pt x="91" y="104"/>
                    <a:pt x="91" y="106"/>
                    <a:pt x="89" y="107"/>
                  </a:cubicBezTo>
                  <a:lnTo>
                    <a:pt x="61" y="136"/>
                  </a:lnTo>
                  <a:close/>
                  <a:moveTo>
                    <a:pt x="76" y="125"/>
                  </a:moveTo>
                  <a:cubicBezTo>
                    <a:pt x="76" y="146"/>
                    <a:pt x="76" y="146"/>
                    <a:pt x="76" y="146"/>
                  </a:cubicBezTo>
                  <a:cubicBezTo>
                    <a:pt x="37" y="146"/>
                    <a:pt x="37" y="146"/>
                    <a:pt x="37" y="14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70" y="131"/>
                    <a:pt x="70" y="131"/>
                    <a:pt x="70" y="131"/>
                  </a:cubicBezTo>
                  <a:lnTo>
                    <a:pt x="76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AD3B8BAB-B1C3-4BDD-97C1-98A21BB5A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5148" y="1860630"/>
              <a:ext cx="313347" cy="101493"/>
            </a:xfrm>
            <a:custGeom>
              <a:avLst/>
              <a:gdLst>
                <a:gd name="T0" fmla="*/ 132 w 133"/>
                <a:gd name="T1" fmla="*/ 41 h 43"/>
                <a:gd name="T2" fmla="*/ 123 w 133"/>
                <a:gd name="T3" fmla="*/ 20 h 43"/>
                <a:gd name="T4" fmla="*/ 117 w 133"/>
                <a:gd name="T5" fmla="*/ 14 h 43"/>
                <a:gd name="T6" fmla="*/ 92 w 133"/>
                <a:gd name="T7" fmla="*/ 14 h 43"/>
                <a:gd name="T8" fmla="*/ 85 w 133"/>
                <a:gd name="T9" fmla="*/ 7 h 43"/>
                <a:gd name="T10" fmla="*/ 85 w 133"/>
                <a:gd name="T11" fmla="*/ 6 h 43"/>
                <a:gd name="T12" fmla="*/ 80 w 133"/>
                <a:gd name="T13" fmla="*/ 0 h 43"/>
                <a:gd name="T14" fmla="*/ 54 w 133"/>
                <a:gd name="T15" fmla="*/ 0 h 43"/>
                <a:gd name="T16" fmla="*/ 48 w 133"/>
                <a:gd name="T17" fmla="*/ 6 h 43"/>
                <a:gd name="T18" fmla="*/ 48 w 133"/>
                <a:gd name="T19" fmla="*/ 7 h 43"/>
                <a:gd name="T20" fmla="*/ 41 w 133"/>
                <a:gd name="T21" fmla="*/ 14 h 43"/>
                <a:gd name="T22" fmla="*/ 16 w 133"/>
                <a:gd name="T23" fmla="*/ 14 h 43"/>
                <a:gd name="T24" fmla="*/ 10 w 133"/>
                <a:gd name="T25" fmla="*/ 20 h 43"/>
                <a:gd name="T26" fmla="*/ 0 w 133"/>
                <a:gd name="T27" fmla="*/ 41 h 43"/>
                <a:gd name="T28" fmla="*/ 1 w 133"/>
                <a:gd name="T29" fmla="*/ 43 h 43"/>
                <a:gd name="T30" fmla="*/ 131 w 133"/>
                <a:gd name="T31" fmla="*/ 43 h 43"/>
                <a:gd name="T32" fmla="*/ 132 w 133"/>
                <a:gd name="T33" fmla="*/ 41 h 43"/>
                <a:gd name="T34" fmla="*/ 67 w 133"/>
                <a:gd name="T35" fmla="*/ 4 h 43"/>
                <a:gd name="T36" fmla="*/ 71 w 133"/>
                <a:gd name="T37" fmla="*/ 8 h 43"/>
                <a:gd name="T38" fmla="*/ 67 w 133"/>
                <a:gd name="T39" fmla="*/ 13 h 43"/>
                <a:gd name="T40" fmla="*/ 62 w 133"/>
                <a:gd name="T41" fmla="*/ 8 h 43"/>
                <a:gd name="T42" fmla="*/ 67 w 133"/>
                <a:gd name="T43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43">
                  <a:moveTo>
                    <a:pt x="132" y="41"/>
                  </a:moveTo>
                  <a:cubicBezTo>
                    <a:pt x="132" y="39"/>
                    <a:pt x="123" y="20"/>
                    <a:pt x="123" y="20"/>
                  </a:cubicBezTo>
                  <a:cubicBezTo>
                    <a:pt x="123" y="20"/>
                    <a:pt x="120" y="14"/>
                    <a:pt x="117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8" y="14"/>
                    <a:pt x="85" y="11"/>
                    <a:pt x="85" y="7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3"/>
                    <a:pt x="83" y="0"/>
                    <a:pt x="8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0"/>
                    <a:pt x="48" y="3"/>
                    <a:pt x="48" y="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11"/>
                    <a:pt x="45" y="14"/>
                    <a:pt x="4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10" y="20"/>
                    <a:pt x="10" y="20"/>
                  </a:cubicBezTo>
                  <a:cubicBezTo>
                    <a:pt x="10" y="20"/>
                    <a:pt x="1" y="39"/>
                    <a:pt x="0" y="41"/>
                  </a:cubicBezTo>
                  <a:cubicBezTo>
                    <a:pt x="0" y="42"/>
                    <a:pt x="0" y="43"/>
                    <a:pt x="1" y="43"/>
                  </a:cubicBezTo>
                  <a:cubicBezTo>
                    <a:pt x="2" y="43"/>
                    <a:pt x="131" y="43"/>
                    <a:pt x="131" y="43"/>
                  </a:cubicBezTo>
                  <a:cubicBezTo>
                    <a:pt x="132" y="43"/>
                    <a:pt x="133" y="42"/>
                    <a:pt x="132" y="41"/>
                  </a:cubicBezTo>
                  <a:close/>
                  <a:moveTo>
                    <a:pt x="67" y="4"/>
                  </a:moveTo>
                  <a:cubicBezTo>
                    <a:pt x="69" y="4"/>
                    <a:pt x="71" y="6"/>
                    <a:pt x="71" y="8"/>
                  </a:cubicBezTo>
                  <a:cubicBezTo>
                    <a:pt x="71" y="11"/>
                    <a:pt x="69" y="13"/>
                    <a:pt x="67" y="13"/>
                  </a:cubicBezTo>
                  <a:cubicBezTo>
                    <a:pt x="64" y="13"/>
                    <a:pt x="62" y="11"/>
                    <a:pt x="62" y="8"/>
                  </a:cubicBezTo>
                  <a:cubicBezTo>
                    <a:pt x="62" y="6"/>
                    <a:pt x="64" y="4"/>
                    <a:pt x="6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9F46377D-34A0-440B-9A95-D682F2343919}"/>
              </a:ext>
            </a:extLst>
          </p:cNvPr>
          <p:cNvSpPr/>
          <p:nvPr/>
        </p:nvSpPr>
        <p:spPr>
          <a:xfrm>
            <a:off x="10414178" y="5443471"/>
            <a:ext cx="1010444" cy="1010444"/>
          </a:xfrm>
          <a:prstGeom prst="ellipse">
            <a:avLst/>
          </a:prstGeom>
          <a:solidFill>
            <a:srgbClr val="09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37">
            <a:extLst>
              <a:ext uri="{FF2B5EF4-FFF2-40B4-BE49-F238E27FC236}">
                <a16:creationId xmlns:a16="http://schemas.microsoft.com/office/drawing/2014/main" id="{8BBE45C3-A316-4EB8-B717-D85D470BC59B}"/>
              </a:ext>
            </a:extLst>
          </p:cNvPr>
          <p:cNvGrpSpPr/>
          <p:nvPr/>
        </p:nvGrpSpPr>
        <p:grpSpPr>
          <a:xfrm>
            <a:off x="10652116" y="5685566"/>
            <a:ext cx="534568" cy="526254"/>
            <a:chOff x="7963507" y="3147081"/>
            <a:chExt cx="534568" cy="526254"/>
          </a:xfrm>
        </p:grpSpPr>
        <p:sp>
          <p:nvSpPr>
            <p:cNvPr id="12" name="Oval 112">
              <a:extLst>
                <a:ext uri="{FF2B5EF4-FFF2-40B4-BE49-F238E27FC236}">
                  <a16:creationId xmlns:a16="http://schemas.microsoft.com/office/drawing/2014/main" id="{C4DC52F5-437D-49E2-8622-322B46931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4849" y="3327036"/>
              <a:ext cx="122489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Oval 113">
              <a:extLst>
                <a:ext uri="{FF2B5EF4-FFF2-40B4-BE49-F238E27FC236}">
                  <a16:creationId xmlns:a16="http://schemas.microsoft.com/office/drawing/2014/main" id="{E0EB80C3-9771-4E10-8C36-ED6E7A917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244" y="3327036"/>
              <a:ext cx="123246" cy="122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14">
              <a:extLst>
                <a:ext uri="{FF2B5EF4-FFF2-40B4-BE49-F238E27FC236}">
                  <a16:creationId xmlns:a16="http://schemas.microsoft.com/office/drawing/2014/main" id="{AA2845DC-1C0A-4AFC-BFC2-10F83A6C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507" y="3463892"/>
              <a:ext cx="245735" cy="209443"/>
            </a:xfrm>
            <a:custGeom>
              <a:avLst/>
              <a:gdLst>
                <a:gd name="T0" fmla="*/ 129 w 136"/>
                <a:gd name="T1" fmla="*/ 74 h 116"/>
                <a:gd name="T2" fmla="*/ 136 w 136"/>
                <a:gd name="T3" fmla="*/ 56 h 116"/>
                <a:gd name="T4" fmla="*/ 85 w 136"/>
                <a:gd name="T5" fmla="*/ 23 h 116"/>
                <a:gd name="T6" fmla="*/ 69 w 136"/>
                <a:gd name="T7" fmla="*/ 7 h 116"/>
                <a:gd name="T8" fmla="*/ 69 w 136"/>
                <a:gd name="T9" fmla="*/ 7 h 116"/>
                <a:gd name="T10" fmla="*/ 49 w 136"/>
                <a:gd name="T11" fmla="*/ 0 h 116"/>
                <a:gd name="T12" fmla="*/ 31 w 136"/>
                <a:gd name="T13" fmla="*/ 0 h 116"/>
                <a:gd name="T14" fmla="*/ 0 w 136"/>
                <a:gd name="T15" fmla="*/ 30 h 116"/>
                <a:gd name="T16" fmla="*/ 0 w 136"/>
                <a:gd name="T17" fmla="*/ 116 h 116"/>
                <a:gd name="T18" fmla="*/ 80 w 136"/>
                <a:gd name="T19" fmla="*/ 116 h 116"/>
                <a:gd name="T20" fmla="*/ 80 w 136"/>
                <a:gd name="T21" fmla="*/ 61 h 116"/>
                <a:gd name="T22" fmla="*/ 134 w 136"/>
                <a:gd name="T23" fmla="*/ 85 h 116"/>
                <a:gd name="T24" fmla="*/ 129 w 136"/>
                <a:gd name="T25" fmla="*/ 7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16">
                  <a:moveTo>
                    <a:pt x="129" y="74"/>
                  </a:moveTo>
                  <a:cubicBezTo>
                    <a:pt x="129" y="67"/>
                    <a:pt x="131" y="60"/>
                    <a:pt x="136" y="56"/>
                  </a:cubicBezTo>
                  <a:cubicBezTo>
                    <a:pt x="107" y="50"/>
                    <a:pt x="96" y="36"/>
                    <a:pt x="85" y="23"/>
                  </a:cubicBezTo>
                  <a:cubicBezTo>
                    <a:pt x="80" y="17"/>
                    <a:pt x="76" y="11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4" y="2"/>
                    <a:pt x="57" y="0"/>
                    <a:pt x="4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92" y="71"/>
                    <a:pt x="108" y="81"/>
                    <a:pt x="134" y="85"/>
                  </a:cubicBezTo>
                  <a:cubicBezTo>
                    <a:pt x="132" y="82"/>
                    <a:pt x="130" y="78"/>
                    <a:pt x="129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15">
              <a:extLst>
                <a:ext uri="{FF2B5EF4-FFF2-40B4-BE49-F238E27FC236}">
                  <a16:creationId xmlns:a16="http://schemas.microsoft.com/office/drawing/2014/main" id="{9A4479C0-74A2-460D-98FD-47CD1A4B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022" y="3463892"/>
              <a:ext cx="285053" cy="209443"/>
            </a:xfrm>
            <a:custGeom>
              <a:avLst/>
              <a:gdLst>
                <a:gd name="T0" fmla="*/ 128 w 158"/>
                <a:gd name="T1" fmla="*/ 0 h 116"/>
                <a:gd name="T2" fmla="*/ 109 w 158"/>
                <a:gd name="T3" fmla="*/ 0 h 116"/>
                <a:gd name="T4" fmla="*/ 90 w 158"/>
                <a:gd name="T5" fmla="*/ 7 h 116"/>
                <a:gd name="T6" fmla="*/ 89 w 158"/>
                <a:gd name="T7" fmla="*/ 7 h 116"/>
                <a:gd name="T8" fmla="*/ 73 w 158"/>
                <a:gd name="T9" fmla="*/ 23 h 116"/>
                <a:gd name="T10" fmla="*/ 13 w 158"/>
                <a:gd name="T11" fmla="*/ 57 h 116"/>
                <a:gd name="T12" fmla="*/ 0 w 158"/>
                <a:gd name="T13" fmla="*/ 73 h 116"/>
                <a:gd name="T14" fmla="*/ 15 w 158"/>
                <a:gd name="T15" fmla="*/ 86 h 116"/>
                <a:gd name="T16" fmla="*/ 17 w 158"/>
                <a:gd name="T17" fmla="*/ 86 h 116"/>
                <a:gd name="T18" fmla="*/ 78 w 158"/>
                <a:gd name="T19" fmla="*/ 61 h 116"/>
                <a:gd name="T20" fmla="*/ 78 w 158"/>
                <a:gd name="T21" fmla="*/ 116 h 116"/>
                <a:gd name="T22" fmla="*/ 158 w 158"/>
                <a:gd name="T23" fmla="*/ 116 h 116"/>
                <a:gd name="T24" fmla="*/ 158 w 158"/>
                <a:gd name="T25" fmla="*/ 30 h 116"/>
                <a:gd name="T26" fmla="*/ 128 w 158"/>
                <a:gd name="T2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8" h="116">
                  <a:moveTo>
                    <a:pt x="128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2" y="0"/>
                    <a:pt x="95" y="2"/>
                    <a:pt x="90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3" y="11"/>
                    <a:pt x="78" y="17"/>
                    <a:pt x="73" y="23"/>
                  </a:cubicBezTo>
                  <a:cubicBezTo>
                    <a:pt x="62" y="37"/>
                    <a:pt x="49" y="53"/>
                    <a:pt x="13" y="57"/>
                  </a:cubicBezTo>
                  <a:cubicBezTo>
                    <a:pt x="5" y="58"/>
                    <a:pt x="0" y="65"/>
                    <a:pt x="0" y="73"/>
                  </a:cubicBezTo>
                  <a:cubicBezTo>
                    <a:pt x="1" y="81"/>
                    <a:pt x="8" y="86"/>
                    <a:pt x="15" y="86"/>
                  </a:cubicBezTo>
                  <a:cubicBezTo>
                    <a:pt x="16" y="86"/>
                    <a:pt x="16" y="86"/>
                    <a:pt x="17" y="86"/>
                  </a:cubicBezTo>
                  <a:cubicBezTo>
                    <a:pt x="47" y="83"/>
                    <a:pt x="65" y="72"/>
                    <a:pt x="78" y="61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8" y="13"/>
                    <a:pt x="144" y="0"/>
                    <a:pt x="1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16">
              <a:extLst>
                <a:ext uri="{FF2B5EF4-FFF2-40B4-BE49-F238E27FC236}">
                  <a16:creationId xmlns:a16="http://schemas.microsoft.com/office/drawing/2014/main" id="{B4FCBC9F-BDCD-4EC5-AF0D-894F65E8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240" y="3147081"/>
              <a:ext cx="225320" cy="192809"/>
            </a:xfrm>
            <a:custGeom>
              <a:avLst/>
              <a:gdLst>
                <a:gd name="T0" fmla="*/ 77 w 125"/>
                <a:gd name="T1" fmla="*/ 78 h 107"/>
                <a:gd name="T2" fmla="*/ 77 w 125"/>
                <a:gd name="T3" fmla="*/ 44 h 107"/>
                <a:gd name="T4" fmla="*/ 92 w 125"/>
                <a:gd name="T5" fmla="*/ 28 h 107"/>
                <a:gd name="T6" fmla="*/ 125 w 125"/>
                <a:gd name="T7" fmla="*/ 28 h 107"/>
                <a:gd name="T8" fmla="*/ 125 w 125"/>
                <a:gd name="T9" fmla="*/ 20 h 107"/>
                <a:gd name="T10" fmla="*/ 106 w 125"/>
                <a:gd name="T11" fmla="*/ 0 h 107"/>
                <a:gd name="T12" fmla="*/ 19 w 125"/>
                <a:gd name="T13" fmla="*/ 0 h 107"/>
                <a:gd name="T14" fmla="*/ 0 w 125"/>
                <a:gd name="T15" fmla="*/ 20 h 107"/>
                <a:gd name="T16" fmla="*/ 0 w 125"/>
                <a:gd name="T17" fmla="*/ 62 h 107"/>
                <a:gd name="T18" fmla="*/ 19 w 125"/>
                <a:gd name="T19" fmla="*/ 81 h 107"/>
                <a:gd name="T20" fmla="*/ 34 w 125"/>
                <a:gd name="T21" fmla="*/ 81 h 107"/>
                <a:gd name="T22" fmla="*/ 34 w 125"/>
                <a:gd name="T23" fmla="*/ 105 h 107"/>
                <a:gd name="T24" fmla="*/ 36 w 125"/>
                <a:gd name="T25" fmla="*/ 106 h 107"/>
                <a:gd name="T26" fmla="*/ 57 w 125"/>
                <a:gd name="T27" fmla="*/ 81 h 107"/>
                <a:gd name="T28" fmla="*/ 77 w 125"/>
                <a:gd name="T29" fmla="*/ 81 h 107"/>
                <a:gd name="T30" fmla="*/ 77 w 125"/>
                <a:gd name="T31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07">
                  <a:moveTo>
                    <a:pt x="77" y="78"/>
                  </a:moveTo>
                  <a:cubicBezTo>
                    <a:pt x="77" y="44"/>
                    <a:pt x="77" y="44"/>
                    <a:pt x="77" y="44"/>
                  </a:cubicBezTo>
                  <a:cubicBezTo>
                    <a:pt x="77" y="35"/>
                    <a:pt x="83" y="28"/>
                    <a:pt x="92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25" y="9"/>
                    <a:pt x="117" y="0"/>
                    <a:pt x="10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3"/>
                    <a:pt x="9" y="81"/>
                    <a:pt x="19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9"/>
                    <a:pt x="34" y="97"/>
                    <a:pt x="34" y="105"/>
                  </a:cubicBezTo>
                  <a:cubicBezTo>
                    <a:pt x="34" y="106"/>
                    <a:pt x="35" y="107"/>
                    <a:pt x="36" y="106"/>
                  </a:cubicBezTo>
                  <a:cubicBezTo>
                    <a:pt x="43" y="98"/>
                    <a:pt x="50" y="89"/>
                    <a:pt x="57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7" y="80"/>
                    <a:pt x="77" y="79"/>
                    <a:pt x="77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17">
              <a:extLst>
                <a:ext uri="{FF2B5EF4-FFF2-40B4-BE49-F238E27FC236}">
                  <a16:creationId xmlns:a16="http://schemas.microsoft.com/office/drawing/2014/main" id="{73914ED4-6ECE-4FAD-8908-8FAA773FD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730" y="3209838"/>
              <a:ext cx="186002" cy="153491"/>
            </a:xfrm>
            <a:custGeom>
              <a:avLst/>
              <a:gdLst>
                <a:gd name="T0" fmla="*/ 0 w 103"/>
                <a:gd name="T1" fmla="*/ 14 h 85"/>
                <a:gd name="T2" fmla="*/ 0 w 103"/>
                <a:gd name="T3" fmla="*/ 52 h 85"/>
                <a:gd name="T4" fmla="*/ 14 w 103"/>
                <a:gd name="T5" fmla="*/ 66 h 85"/>
                <a:gd name="T6" fmla="*/ 50 w 103"/>
                <a:gd name="T7" fmla="*/ 66 h 85"/>
                <a:gd name="T8" fmla="*/ 65 w 103"/>
                <a:gd name="T9" fmla="*/ 84 h 85"/>
                <a:gd name="T10" fmla="*/ 67 w 103"/>
                <a:gd name="T11" fmla="*/ 83 h 85"/>
                <a:gd name="T12" fmla="*/ 67 w 103"/>
                <a:gd name="T13" fmla="*/ 66 h 85"/>
                <a:gd name="T14" fmla="*/ 90 w 103"/>
                <a:gd name="T15" fmla="*/ 66 h 85"/>
                <a:gd name="T16" fmla="*/ 103 w 103"/>
                <a:gd name="T17" fmla="*/ 52 h 85"/>
                <a:gd name="T18" fmla="*/ 103 w 103"/>
                <a:gd name="T19" fmla="*/ 14 h 85"/>
                <a:gd name="T20" fmla="*/ 90 w 103"/>
                <a:gd name="T21" fmla="*/ 0 h 85"/>
                <a:gd name="T22" fmla="*/ 14 w 103"/>
                <a:gd name="T23" fmla="*/ 0 h 85"/>
                <a:gd name="T24" fmla="*/ 0 w 103"/>
                <a:gd name="T25" fmla="*/ 1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85">
                  <a:moveTo>
                    <a:pt x="0" y="14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6" y="66"/>
                    <a:pt x="14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5" y="72"/>
                    <a:pt x="60" y="78"/>
                    <a:pt x="65" y="84"/>
                  </a:cubicBezTo>
                  <a:cubicBezTo>
                    <a:pt x="66" y="85"/>
                    <a:pt x="67" y="84"/>
                    <a:pt x="67" y="83"/>
                  </a:cubicBezTo>
                  <a:cubicBezTo>
                    <a:pt x="67" y="78"/>
                    <a:pt x="67" y="72"/>
                    <a:pt x="67" y="6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7" y="66"/>
                    <a:pt x="103" y="60"/>
                    <a:pt x="103" y="52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6"/>
                    <a:pt x="97" y="0"/>
                    <a:pt x="9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4E6DEB49-6506-4C65-9D53-F9B19C35C8CD}"/>
              </a:ext>
            </a:extLst>
          </p:cNvPr>
          <p:cNvSpPr txBox="1"/>
          <p:nvPr/>
        </p:nvSpPr>
        <p:spPr>
          <a:xfrm>
            <a:off x="1202316" y="1339855"/>
            <a:ext cx="93883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Árvores, iluminação, recreação e lazer</a:t>
            </a:r>
          </a:p>
          <a:p>
            <a:pPr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muito caro para aterrar a fiação. Passar para o outro lado (junto à linha da CPTM)? </a:t>
            </a:r>
          </a:p>
          <a:p>
            <a:pPr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ÁRVORES 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 para garantir iluminação sem retirar árvores? Em quais trechos tapam a luz?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Atrapalham calçadas, passagem de cadeirante? Em quais trechos? Arrancar? Replantar?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Risco de caírem?</a:t>
            </a:r>
          </a:p>
          <a:p>
            <a:pPr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“APAGÕES”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Lâmpadas quebradas e queimadas (vandalismo, falta de manutenção)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da EE Pedro Moreira: jovens e adultos entram pela Rafael Zimbardi porque nesse horário (noite) não tem funcionário para abrir o portão pelo lado da Paschoal Zimbardi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Câmeras de vigilância? Quem acompanharia? Como usariam?</a:t>
            </a:r>
          </a:p>
          <a:p>
            <a:pPr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LAZER  E RECREAÇÃO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 Livre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rua?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aparelhos de ginástica quebrados; bares como local de encontro e lazer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jogam bola perto da estação de trem e na esquina da escola Pedro Moreira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ponto de encontro, ficam frente da escola?</a:t>
            </a:r>
          </a:p>
        </p:txBody>
      </p:sp>
    </p:spTree>
    <p:extLst>
      <p:ext uri="{BB962C8B-B14F-4D97-AF65-F5344CB8AC3E}">
        <p14:creationId xmlns:p14="http://schemas.microsoft.com/office/powerpoint/2010/main" val="1856127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BCAF226-E360-487D-AED3-FF0CE35469D9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e questões gerais de todos os trechos 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977BDF-BAE5-4F6D-9642-FADC54FF4B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2762">
            <a:off x="219923" y="1353548"/>
            <a:ext cx="5118418" cy="3412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9004B7-080B-4797-A33E-1EB3DA5E1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5803">
            <a:off x="8864990" y="747144"/>
            <a:ext cx="2831141" cy="2842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0BB7519-77D0-4AF8-8790-09D419D06C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889" y="944563"/>
            <a:ext cx="4233331" cy="282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8742454-D462-4BAE-817A-8364D5D240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80349" y="3548986"/>
            <a:ext cx="3115100" cy="2076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C252E57-DE98-4D6A-8C2B-4953578D492F}"/>
              </a:ext>
            </a:extLst>
          </p:cNvPr>
          <p:cNvSpPr/>
          <p:nvPr/>
        </p:nvSpPr>
        <p:spPr>
          <a:xfrm>
            <a:off x="1665027" y="5240741"/>
            <a:ext cx="6223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Lixo, entulho, postes, árvores e outros obstáculos nas calçadas</a:t>
            </a:r>
            <a:endParaRPr lang="pt-B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C87EB60-A92A-476C-8E62-131924BB3DDD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Avançando no processo deliberativo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4296FDD-0276-4CAA-93CF-77EA5FC682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146" y="712334"/>
            <a:ext cx="5136283" cy="31774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0925CCE-413C-4E44-8A18-390055095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3815">
            <a:off x="587038" y="994507"/>
            <a:ext cx="5100478" cy="3499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F6123DE6-1ECB-4143-AD2D-A2A53CB0DB5C}"/>
              </a:ext>
            </a:extLst>
          </p:cNvPr>
          <p:cNvSpPr txBox="1"/>
          <p:nvPr/>
        </p:nvSpPr>
        <p:spPr>
          <a:xfrm>
            <a:off x="1460311" y="3628570"/>
            <a:ext cx="5085630" cy="2246769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Apresentamos os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 da deliberação, procurando reforçar o “modo cidadão”</a:t>
            </a:r>
            <a:r>
              <a:rPr 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participantes, no sentido de </a:t>
            </a:r>
            <a:r>
              <a:rPr lang="pt-BR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 perante o coletivo</a:t>
            </a:r>
            <a:r>
              <a:rPr lang="pt-B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todos os moradores que não estavam ali para deliberar sobre as questões levantadas.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32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21335DA-075A-4AEB-BA0F-F6913A72D85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Avançando no processo deliberativo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E66CB34E-E8D0-40EF-A4C9-8517D68D2E79}"/>
              </a:ext>
            </a:extLst>
          </p:cNvPr>
          <p:cNvSpPr txBox="1"/>
          <p:nvPr/>
        </p:nvSpPr>
        <p:spPr>
          <a:xfrm>
            <a:off x="436727" y="1153469"/>
            <a:ext cx="530897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Pela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complexidade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grau de polêmica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antecipados no dia anterior,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separamos os tópicos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que lidavam com veículos para o Trecho 1, 2 e 3 e deixamos os demais em um terceiro bloco. </a:t>
            </a:r>
          </a:p>
          <a:p>
            <a:pPr algn="just">
              <a:lnSpc>
                <a:spcPts val="26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moradores foram divididos novamente em três grupos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 passaram a deliberar rodiziando os blocos. </a:t>
            </a:r>
          </a:p>
          <a:p>
            <a:pPr algn="just">
              <a:lnSpc>
                <a:spcPts val="26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 30 minutos previstos por bloco foram insuficientes, ficando cada grupo sem deliberar nesse momento sobre um dos blocos.</a:t>
            </a:r>
          </a:p>
          <a:p>
            <a:pPr algn="just">
              <a:lnSpc>
                <a:spcPts val="26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Um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facilitador fixo do Delibera Brasil acompanhou cada bloco/grupo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 registrou as discussões, que também foram gravadas em áudio.</a:t>
            </a:r>
            <a:endParaRPr lang="en-US" sz="1400" dirty="0"/>
          </a:p>
        </p:txBody>
      </p:sp>
      <p:pic>
        <p:nvPicPr>
          <p:cNvPr id="7" name="Imagem 11">
            <a:extLst>
              <a:ext uri="{FF2B5EF4-FFF2-40B4-BE49-F238E27FC236}">
                <a16:creationId xmlns:a16="http://schemas.microsoft.com/office/drawing/2014/main" id="{8F95BE84-92EE-49B1-9BC6-1E418D4FFB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173">
            <a:off x="6021796" y="753498"/>
            <a:ext cx="2861729" cy="190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88CB6F-1FB1-4353-B233-88ACB0D93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1465">
            <a:off x="8435105" y="4174782"/>
            <a:ext cx="2885495" cy="1923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5">
            <a:extLst>
              <a:ext uri="{FF2B5EF4-FFF2-40B4-BE49-F238E27FC236}">
                <a16:creationId xmlns:a16="http://schemas.microsoft.com/office/drawing/2014/main" id="{4640CB54-6E37-441C-A718-83D0D2D1E2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449" y="2634018"/>
            <a:ext cx="2837348" cy="1891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5F344-913C-4D06-9694-EFC6A28F4C83}"/>
              </a:ext>
            </a:extLst>
          </p:cNvPr>
          <p:cNvSpPr txBox="1">
            <a:spLocks/>
          </p:cNvSpPr>
          <p:nvPr/>
        </p:nvSpPr>
        <p:spPr>
          <a:xfrm>
            <a:off x="185738" y="1247775"/>
            <a:ext cx="72136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3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Nesse contexto o Delibera Brasil propôs a parceria para a  realização de </a:t>
            </a:r>
            <a:r>
              <a:rPr lang="pt-BR" sz="1800" b="1" dirty="0">
                <a:solidFill>
                  <a:srgbClr val="D125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Minipúblicos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com moradores do Território Lapenna para </a:t>
            </a:r>
            <a:r>
              <a:rPr lang="pt-BR" sz="1800" b="1" dirty="0">
                <a:solidFill>
                  <a:srgbClr val="D125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deliberar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sobre uma das ações previstas no Plano de Bairro, com os seguintes objetivos: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 fontAlgn="auto">
              <a:lnSpc>
                <a:spcPts val="23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Fortalecimento do Colegiado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que atua no processo de deliberação e articula com as partes interessadas as definições sobre o quê, com quem e como os moradores deliberarão.</a:t>
            </a:r>
          </a:p>
          <a:p>
            <a:pPr marL="342900" indent="-342900" fontAlgn="auto">
              <a:lnSpc>
                <a:spcPts val="23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Construção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decisão coletiva de maneira democrática e transparente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ampliando o debate para toda a comunidade, mapeando potenciais pontos de conflito e identificando possibilidades de convergência com foco no benefício coletivo sustentável.</a:t>
            </a:r>
          </a:p>
          <a:p>
            <a:pPr marL="342900" indent="-342900" fontAlgn="auto">
              <a:lnSpc>
                <a:spcPts val="23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Divulgação do processo e resultados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minipúblico, ajudando no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engajamento da população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com o Plano de Bairro de maneira geral e contribuindo para 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legitimidade das decisões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 das ações que forem implementadas.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DBDDA7B-D2C8-44DC-8756-0FAFE42A6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67">
            <a:off x="7539038" y="2284413"/>
            <a:ext cx="4432300" cy="2673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5270E9B-4608-4181-A935-2F9A84AADBE4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105058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colaboração do Delibera Brasil </a:t>
            </a:r>
            <a:b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Plano de Bairro Território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1">
            <a:extLst>
              <a:ext uri="{FF2B5EF4-FFF2-40B4-BE49-F238E27FC236}">
                <a16:creationId xmlns:a16="http://schemas.microsoft.com/office/drawing/2014/main" id="{D2C3ACCF-0854-44DA-B69B-5869F5B373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0568">
            <a:off x="185420" y="3316267"/>
            <a:ext cx="3151152" cy="2100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5">
            <a:extLst>
              <a:ext uri="{FF2B5EF4-FFF2-40B4-BE49-F238E27FC236}">
                <a16:creationId xmlns:a16="http://schemas.microsoft.com/office/drawing/2014/main" id="{AC7A46A9-8ECC-41B4-A475-D35FCDA6DF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4436">
            <a:off x="8086479" y="3283867"/>
            <a:ext cx="3124306" cy="2082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5E7091-5AE8-4B4B-8C9A-5836AC8BF2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8236">
            <a:off x="4243449" y="3352147"/>
            <a:ext cx="3177322" cy="2118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Avançando no processo deliberativo</a:t>
            </a:r>
          </a:p>
        </p:txBody>
      </p:sp>
      <p:sp>
        <p:nvSpPr>
          <p:cNvPr id="3" name="Double Bracket 7">
            <a:extLst>
              <a:ext uri="{FF2B5EF4-FFF2-40B4-BE49-F238E27FC236}">
                <a16:creationId xmlns:a16="http://schemas.microsoft.com/office/drawing/2014/main" id="{0BC20D01-C04E-4E1F-981A-7E8DACD453F6}"/>
              </a:ext>
            </a:extLst>
          </p:cNvPr>
          <p:cNvSpPr/>
          <p:nvPr/>
        </p:nvSpPr>
        <p:spPr>
          <a:xfrm>
            <a:off x="239826" y="1132799"/>
            <a:ext cx="2678512" cy="2224763"/>
          </a:xfrm>
          <a:prstGeom prst="bracketPair">
            <a:avLst>
              <a:gd name="adj" fmla="val 12189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TRECHOS 1 e 2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2100"/>
              </a:lnSpc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1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Veículos e calçadas	</a:t>
            </a:r>
          </a:p>
          <a:p>
            <a:pPr marL="0" lvl="1">
              <a:lnSpc>
                <a:spcPts val="2100"/>
              </a:lnSpc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2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Estacionamento, embarque/ desembarque e carga</a:t>
            </a:r>
          </a:p>
        </p:txBody>
      </p:sp>
      <p:sp>
        <p:nvSpPr>
          <p:cNvPr id="5" name="Double Bracket 7">
            <a:extLst>
              <a:ext uri="{FF2B5EF4-FFF2-40B4-BE49-F238E27FC236}">
                <a16:creationId xmlns:a16="http://schemas.microsoft.com/office/drawing/2014/main" id="{BE9DFE9E-5932-44C4-9BA2-19237C475B9B}"/>
              </a:ext>
            </a:extLst>
          </p:cNvPr>
          <p:cNvSpPr/>
          <p:nvPr/>
        </p:nvSpPr>
        <p:spPr>
          <a:xfrm>
            <a:off x="4582097" y="1135073"/>
            <a:ext cx="2678512" cy="2222490"/>
          </a:xfrm>
          <a:prstGeom prst="bracketPair">
            <a:avLst>
              <a:gd name="adj" fmla="val 12189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1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Veículos e calçadas	</a:t>
            </a:r>
          </a:p>
          <a:p>
            <a:pPr marL="0" lvl="1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2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Estacionamento, embarque/ desembarque e carga</a:t>
            </a:r>
          </a:p>
        </p:txBody>
      </p:sp>
      <p:sp>
        <p:nvSpPr>
          <p:cNvPr id="6" name="Double Bracket 7">
            <a:extLst>
              <a:ext uri="{FF2B5EF4-FFF2-40B4-BE49-F238E27FC236}">
                <a16:creationId xmlns:a16="http://schemas.microsoft.com/office/drawing/2014/main" id="{002D024C-8972-47F8-BD0F-195179296380}"/>
              </a:ext>
            </a:extLst>
          </p:cNvPr>
          <p:cNvSpPr/>
          <p:nvPr/>
        </p:nvSpPr>
        <p:spPr>
          <a:xfrm>
            <a:off x="8393373" y="1135074"/>
            <a:ext cx="2715905" cy="2194980"/>
          </a:xfrm>
          <a:prstGeom prst="bracketPair">
            <a:avLst>
              <a:gd name="adj" fmla="val 12189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Lixo, entulho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Árvores,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Lazer</a:t>
            </a:r>
          </a:p>
        </p:txBody>
      </p:sp>
    </p:spTree>
    <p:extLst>
      <p:ext uri="{BB962C8B-B14F-4D97-AF65-F5344CB8AC3E}">
        <p14:creationId xmlns:p14="http://schemas.microsoft.com/office/powerpoint/2010/main" val="1868423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1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F5C9BC1-6C1E-43FF-B5AA-92DE188C12B6}"/>
              </a:ext>
            </a:extLst>
          </p:cNvPr>
          <p:cNvSpPr/>
          <p:nvPr/>
        </p:nvSpPr>
        <p:spPr>
          <a:xfrm>
            <a:off x="8672816" y="139345"/>
            <a:ext cx="2491051" cy="12117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1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 da estação CPTM, casas, bar e comércio de ambulantes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7E60C-E5BC-4044-B2EC-95DC11979F2B}"/>
              </a:ext>
            </a:extLst>
          </p:cNvPr>
          <p:cNvSpPr txBox="1">
            <a:spLocks/>
          </p:cNvSpPr>
          <p:nvPr/>
        </p:nvSpPr>
        <p:spPr>
          <a:xfrm>
            <a:off x="165478" y="944563"/>
            <a:ext cx="1056166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DELIBERAÇÃO BASE: </a:t>
            </a:r>
          </a:p>
          <a:p>
            <a:r>
              <a:rPr lang="pt-BR" b="1" dirty="0"/>
              <a:t>Calçadão nesse trecho ou não?</a:t>
            </a:r>
          </a:p>
          <a:p>
            <a:endParaRPr lang="pt-BR" dirty="0">
              <a:sym typeface="Wingdings"/>
            </a:endParaRPr>
          </a:p>
          <a:p>
            <a:r>
              <a:rPr lang="pt-BR" dirty="0">
                <a:sym typeface="Wingdings"/>
              </a:rPr>
              <a:t>Consenso construído de que </a:t>
            </a:r>
            <a:r>
              <a:rPr lang="pt-BR" b="1" dirty="0">
                <a:sym typeface="Wingdings"/>
              </a:rPr>
              <a:t>calçadão não deve ser feito</a:t>
            </a:r>
            <a:r>
              <a:rPr lang="pt-BR" dirty="0">
                <a:sym typeface="Wingdings"/>
              </a:rPr>
              <a:t>, a partir das seguintes argumentações:</a:t>
            </a:r>
            <a:endParaRPr lang="pt-BR" dirty="0"/>
          </a:p>
        </p:txBody>
      </p:sp>
      <p:pic>
        <p:nvPicPr>
          <p:cNvPr id="6" name="Picture 4" descr="imagens">
            <a:extLst>
              <a:ext uri="{FF2B5EF4-FFF2-40B4-BE49-F238E27FC236}">
                <a16:creationId xmlns:a16="http://schemas.microsoft.com/office/drawing/2014/main" id="{13AE9FC7-94CA-471C-9A7B-71A1F332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3711"/>
            <a:ext cx="5380928" cy="436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agens">
            <a:extLst>
              <a:ext uri="{FF2B5EF4-FFF2-40B4-BE49-F238E27FC236}">
                <a16:creationId xmlns:a16="http://schemas.microsoft.com/office/drawing/2014/main" id="{FB8C7DF5-893C-43EF-82B6-24295372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179" y="2035042"/>
            <a:ext cx="5380928" cy="436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6F4FD7A-7A98-4C4B-B551-A9DFFF586A11}"/>
              </a:ext>
            </a:extLst>
          </p:cNvPr>
          <p:cNvSpPr/>
          <p:nvPr/>
        </p:nvSpPr>
        <p:spPr>
          <a:xfrm>
            <a:off x="559558" y="2848551"/>
            <a:ext cx="42853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r>
              <a:rPr lang="en-US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fazer</a:t>
            </a:r>
            <a:r>
              <a:rPr lang="en-US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calçadão</a:t>
            </a:r>
            <a:endParaRPr lang="en-US" b="1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Ajudaria o comércio de outras ruas, para dentro do bairro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Lindo, iluminado, teria parquinho para crianças</a:t>
            </a:r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4F6677-717A-4364-A51D-D19428E27900}"/>
              </a:ext>
            </a:extLst>
          </p:cNvPr>
          <p:cNvSpPr/>
          <p:nvPr/>
        </p:nvSpPr>
        <p:spPr>
          <a:xfrm>
            <a:off x="6441743" y="2782587"/>
            <a:ext cx="42853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fazer</a:t>
            </a: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calçadão</a:t>
            </a:r>
            <a:endParaRPr lang="en-US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Moradores desse trecho da Rafael Zimbardi (2 casas com garagem) e da travessa Serra do Salitre não teriam como chegar e sair com seus carros, teriam que dar uma volta grande e em ruas estreitas, não iriam aceitar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ter acesso para coleta de lixo, entregas, ambulância?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acabar aumentando muito os camelôs, vão ocupar o calçadão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55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1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F5C9BC1-6C1E-43FF-B5AA-92DE188C12B6}"/>
              </a:ext>
            </a:extLst>
          </p:cNvPr>
          <p:cNvSpPr/>
          <p:nvPr/>
        </p:nvSpPr>
        <p:spPr>
          <a:xfrm>
            <a:off x="8672816" y="139345"/>
            <a:ext cx="2491051" cy="12117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1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Saída da estação CPTM, casas, bar e comércio de ambulantes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7E60C-E5BC-4044-B2EC-95DC11979F2B}"/>
              </a:ext>
            </a:extLst>
          </p:cNvPr>
          <p:cNvSpPr txBox="1">
            <a:spLocks/>
          </p:cNvSpPr>
          <p:nvPr/>
        </p:nvSpPr>
        <p:spPr>
          <a:xfrm>
            <a:off x="165478" y="944563"/>
            <a:ext cx="105616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DELIBERAÇÃO BASE: </a:t>
            </a:r>
          </a:p>
          <a:p>
            <a:r>
              <a:rPr lang="pt-BR" b="1" dirty="0"/>
              <a:t>Mão única ou mão dupla na circulação de veículos?</a:t>
            </a:r>
          </a:p>
          <a:p>
            <a:endParaRPr lang="pt-BR" dirty="0">
              <a:sym typeface="Wingdings"/>
            </a:endParaRPr>
          </a:p>
          <a:p>
            <a:r>
              <a:rPr lang="pt-BR" dirty="0">
                <a:sym typeface="Wingdings"/>
              </a:rPr>
              <a:t>Consenso de </a:t>
            </a:r>
            <a:r>
              <a:rPr lang="pt-BR" b="1" dirty="0">
                <a:sym typeface="Wingdings"/>
              </a:rPr>
              <a:t>permitir tráfego nos dois sentidos </a:t>
            </a:r>
            <a:r>
              <a:rPr lang="pt-BR" dirty="0">
                <a:sym typeface="Wingdings"/>
              </a:rPr>
              <a:t>como consequência de não fazer o calçadão, porque se carros chegam pelo lado da rua Salinas do Açu vão precisar voltar, senão teria o mesmo problema de dar toda a volta, em ruas muito estreitas.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D6B56FB-6EAC-4A66-896E-3012BD7F8D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9718">
            <a:off x="1610174" y="3168513"/>
            <a:ext cx="4253014" cy="2945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52F1D10-7A7D-4B33-B290-A19B71EBD2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6257">
            <a:off x="6023306" y="3168878"/>
            <a:ext cx="4267106" cy="2964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349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7E60C-E5BC-4044-B2EC-95DC11979F2B}"/>
              </a:ext>
            </a:extLst>
          </p:cNvPr>
          <p:cNvSpPr txBox="1">
            <a:spLocks/>
          </p:cNvSpPr>
          <p:nvPr/>
        </p:nvSpPr>
        <p:spPr>
          <a:xfrm>
            <a:off x="165478" y="944563"/>
            <a:ext cx="649462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Faixas de pedestre elevadas nos cruzamentos/ entradas das travessas da Rafael Zimbardi</a:t>
            </a:r>
          </a:p>
          <a:p>
            <a:pPr>
              <a:lnSpc>
                <a:spcPts val="2900"/>
              </a:lnSpc>
            </a:pPr>
            <a:endParaRPr lang="pt-BR" dirty="0">
              <a:sym typeface="Wingdings"/>
            </a:endParaRPr>
          </a:p>
          <a:p>
            <a:pPr>
              <a:lnSpc>
                <a:spcPts val="2900"/>
              </a:lnSpc>
            </a:pPr>
            <a:r>
              <a:rPr lang="pt-BR" dirty="0">
                <a:sym typeface="Wingdings"/>
              </a:rPr>
              <a:t>Consenso de que o ideal seria </a:t>
            </a:r>
            <a:r>
              <a:rPr lang="pt-BR" b="1" dirty="0">
                <a:sym typeface="Wingdings"/>
              </a:rPr>
              <a:t>ter as faixas elevadas em todas as travessas</a:t>
            </a:r>
            <a:r>
              <a:rPr lang="pt-BR" dirty="0">
                <a:sym typeface="Wingdings"/>
              </a:rPr>
              <a:t>, porque ajudarão na segurança de pedestres, ciclistas e também a melhorar o trânsito.</a:t>
            </a:r>
          </a:p>
          <a:p>
            <a:pPr>
              <a:lnSpc>
                <a:spcPts val="2900"/>
              </a:lnSpc>
            </a:pPr>
            <a:r>
              <a:rPr lang="pt-BR" dirty="0">
                <a:sym typeface="Wingdings"/>
              </a:rPr>
              <a:t>Caso não seja possível (até por restrição de orçamento) fazer em todas, </a:t>
            </a:r>
            <a:r>
              <a:rPr lang="pt-BR" b="1" dirty="0">
                <a:sym typeface="Wingdings"/>
              </a:rPr>
              <a:t>a prioridade é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Cruzamento com a rua Almiro dos Reis (feira de domingo)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Salinas do Açu (rua do supermercado)</a:t>
            </a:r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DE35A2B-9C3D-4956-91CB-9A454400E9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1156">
            <a:off x="7213847" y="2857974"/>
            <a:ext cx="4413651" cy="2932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7A3A3AF-BC23-46F8-B7DB-8A3CDBB6A896}"/>
              </a:ext>
            </a:extLst>
          </p:cNvPr>
          <p:cNvSpPr/>
          <p:nvPr/>
        </p:nvSpPr>
        <p:spPr>
          <a:xfrm>
            <a:off x="5691116" y="5773002"/>
            <a:ext cx="3903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de faixa de pedestre elevada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6856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7E60C-E5BC-4044-B2EC-95DC11979F2B}"/>
              </a:ext>
            </a:extLst>
          </p:cNvPr>
          <p:cNvSpPr txBox="1">
            <a:spLocks/>
          </p:cNvSpPr>
          <p:nvPr/>
        </p:nvSpPr>
        <p:spPr>
          <a:xfrm>
            <a:off x="165479" y="944563"/>
            <a:ext cx="6931357" cy="533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Calçadas ampliadas</a:t>
            </a:r>
          </a:p>
          <a:p>
            <a:pPr>
              <a:lnSpc>
                <a:spcPts val="2900"/>
              </a:lnSpc>
            </a:pPr>
            <a:endParaRPr lang="pt-BR" dirty="0">
              <a:sym typeface="Wingdings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dirty="0">
                <a:sym typeface="Wingdings"/>
              </a:rPr>
              <a:t>Consenso sobre a </a:t>
            </a:r>
            <a:r>
              <a:rPr lang="pt-BR" b="1" dirty="0">
                <a:sym typeface="Wingdings"/>
              </a:rPr>
              <a:t>ampliação das calçadas ao longo de todo o trecho</a:t>
            </a:r>
            <a:r>
              <a:rPr lang="pt-BR" dirty="0">
                <a:sym typeface="Wingdings"/>
              </a:rPr>
              <a:t>: “</a:t>
            </a:r>
            <a:r>
              <a:rPr lang="pt-BR" i="1" dirty="0">
                <a:sym typeface="Wingdings"/>
              </a:rPr>
              <a:t>não calçadão, mas fazer aqui uma boa calçada alargada…</a:t>
            </a:r>
            <a:r>
              <a:rPr lang="pt-BR" dirty="0">
                <a:sym typeface="Wingdings"/>
              </a:rPr>
              <a:t>”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dirty="0"/>
              <a:t>A partir desse acordo inicial, houve </a:t>
            </a:r>
            <a:r>
              <a:rPr lang="pt-BR" b="1" dirty="0"/>
              <a:t>controvérsia sobre como fazer isso</a:t>
            </a:r>
            <a:r>
              <a:rPr lang="pt-BR" dirty="0"/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dirty="0"/>
              <a:t>Para </a:t>
            </a:r>
            <a:r>
              <a:rPr lang="pt-BR" b="1" dirty="0"/>
              <a:t>organizar a deliberação</a:t>
            </a:r>
            <a:r>
              <a:rPr lang="pt-BR" dirty="0"/>
              <a:t> foram se delineando </a:t>
            </a:r>
            <a:r>
              <a:rPr lang="pt-BR" b="1" dirty="0"/>
              <a:t>algumas opções</a:t>
            </a:r>
            <a:r>
              <a:rPr lang="pt-BR" dirty="0"/>
              <a:t>, mas elas </a:t>
            </a:r>
            <a:r>
              <a:rPr lang="pt-BR" b="1" dirty="0"/>
              <a:t>não necessariamente refletem decisões reais do projeto</a:t>
            </a:r>
            <a:r>
              <a:rPr lang="pt-BR" dirty="0"/>
              <a:t>, pois sabemos que existem soluções e elementos técnicos muito variados que talvez possam </a:t>
            </a:r>
            <a:r>
              <a:rPr lang="pt-BR" b="1" dirty="0"/>
              <a:t>contemplar ou resolver as diferentes visões, necessidades e  barreiras</a:t>
            </a:r>
            <a:r>
              <a:rPr lang="pt-BR" dirty="0"/>
              <a:t> que os moradores trouxeram, conforme sintetizamos a seguir.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pic>
        <p:nvPicPr>
          <p:cNvPr id="7" name="Picture 3" descr="RAFAEL_ZIMBARDI (1).jpg">
            <a:extLst>
              <a:ext uri="{FF2B5EF4-FFF2-40B4-BE49-F238E27FC236}">
                <a16:creationId xmlns:a16="http://schemas.microsoft.com/office/drawing/2014/main" id="{B03A7A14-0810-472B-859C-B4DBE89026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0793">
            <a:off x="7344067" y="2971831"/>
            <a:ext cx="4506737" cy="2535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3CEC6E8-EA63-4977-B8CC-C8FA991F03D9}"/>
              </a:ext>
            </a:extLst>
          </p:cNvPr>
          <p:cNvSpPr/>
          <p:nvPr/>
        </p:nvSpPr>
        <p:spPr>
          <a:xfrm>
            <a:off x="7792870" y="5704761"/>
            <a:ext cx="3903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artística de possibilidade requalificação da rua Rafael Zimbardi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6113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89156" y="1259793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F58719C4-9EE2-423E-A808-90F67DA12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999987"/>
              </p:ext>
            </p:extLst>
          </p:nvPr>
        </p:nvGraphicFramePr>
        <p:xfrm>
          <a:off x="290255" y="2766349"/>
          <a:ext cx="10914556" cy="307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5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519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AMPLIAR CALÇADAS DE UM LADO SÓ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JUSTIFICATIVAS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8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pt-BR" sz="16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Ampliar calçada apenas do </a:t>
                      </a:r>
                      <a:r>
                        <a:rPr lang="pt-BR" sz="1600" b="1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lado do comércio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 onde já tem calçada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Ajuda</a:t>
                      </a: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comércio</a:t>
                      </a:r>
                      <a:endParaRPr lang="pt-BR" sz="16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lado</a:t>
                      </a: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trem/muro acabaria amontoando lixo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pt-BR" sz="1600" noProof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Ampliar calçada apenas do </a:t>
                      </a:r>
                      <a:r>
                        <a:rPr lang="pt-BR" sz="1600" b="1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lado do muro</a:t>
                      </a:r>
                      <a:r>
                        <a:rPr lang="pt-BR" sz="1600" b="1" baseline="0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pt-BR" sz="1600" b="1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 a faixa contínua para pedestres e para bicicletas, por não ter comércio (que faz as pessoas pararem)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Usaria espaço que atualmente é ocupado pelos carros estacionados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0" y="1254443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25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89156" y="1259793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F58719C4-9EE2-423E-A808-90F67DA12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283121"/>
              </p:ext>
            </p:extLst>
          </p:nvPr>
        </p:nvGraphicFramePr>
        <p:xfrm>
          <a:off x="290255" y="2575279"/>
          <a:ext cx="10914556" cy="3667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5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48"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AMPLIAR CALÇADAS EM AMBOS OS LADOS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JUSTIFICATIVAS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Calçadas maiores</a:t>
                      </a: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 dois lados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pt-BR" sz="1600" baseline="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para pedestres</a:t>
                      </a:r>
                    </a:p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Espaço para mesinhas/cadeiras/bancos do lado do muro</a:t>
                      </a:r>
                    </a:p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Ajuda</a:t>
                      </a:r>
                      <a:r>
                        <a:rPr lang="pt-BR" sz="14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comércio</a:t>
                      </a:r>
                      <a:endParaRPr lang="pt-BR" sz="14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2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Calçada </a:t>
                      </a:r>
                      <a:r>
                        <a:rPr lang="pt-BR" sz="1600" b="1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maior de</a:t>
                      </a:r>
                      <a:r>
                        <a:rPr lang="pt-BR" sz="1600" b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um dos lados e do outro lado calçada entrecortada por recuos</a:t>
                      </a: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carro esperar o outro passar no sentido oposto: “</a:t>
                      </a:r>
                      <a:r>
                        <a:rPr lang="pt-BR" sz="1600" i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calçada com </a:t>
                      </a:r>
                      <a:r>
                        <a:rPr lang="pt-BR" sz="1600" i="1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aquele recuo, um carro passa e o outro espera...</a:t>
                      </a:r>
                      <a:r>
                        <a:rPr lang="pt-BR" sz="16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para pedestre, mas ainda permite acomodar fluxo de carros nos dois sentidos</a:t>
                      </a:r>
                    </a:p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espera dos carros por falta de espaço  atualmente já acontece por causa dos carros estacionados, mas é desorganizada.</a:t>
                      </a:r>
                    </a:p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 parte de “calçada” pode haver espaço para mesinhas/cadeiras ou para pedestres aguardarem carros passarem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9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600" b="1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Alternativa da </a:t>
                      </a:r>
                      <a:r>
                        <a:rPr lang="pt-BR" sz="1600" b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“faixa verde”</a:t>
                      </a:r>
                      <a:r>
                        <a:rPr lang="pt-BR" sz="16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/>
                        </a:rPr>
                        <a:t> em um dos lados, sinalização e barreiras, mas sem calçada.</a:t>
                      </a:r>
                      <a:endParaRPr lang="pt-BR" sz="160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Barato, se não der para alargar calçada em todo o trecho</a:t>
                      </a:r>
                    </a:p>
                    <a:p>
                      <a:pPr marL="285750" indent="-285750">
                        <a:lnSpc>
                          <a:spcPts val="1600"/>
                        </a:lnSpc>
                        <a:buFont typeface="Arial"/>
                        <a:buChar char="•"/>
                      </a:pPr>
                      <a:r>
                        <a:rPr lang="pt-BR" sz="1400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Compartilhada entre pedestres e ciclistas: acomoda ambos, pois rua não comporta ciclovia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548218"/>
                  </a:ext>
                </a:extLst>
              </a:tr>
            </a:tbl>
          </a:graphicData>
        </a:graphic>
      </p:graphicFrame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0" y="1254443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89156" y="1259793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F58719C4-9EE2-423E-A808-90F67DA12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31298"/>
              </p:ext>
            </p:extLst>
          </p:nvPr>
        </p:nvGraphicFramePr>
        <p:xfrm>
          <a:off x="290255" y="2575279"/>
          <a:ext cx="10914556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5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48"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LADO DOS RECUOS PARA ESPERA DE VEÍCULOS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JUSTIFICATIVAS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67">
                <a:tc>
                  <a:txBody>
                    <a:bodyPr/>
                    <a:lstStyle/>
                    <a:p>
                      <a:r>
                        <a:rPr lang="pt-BR" b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Controvérsia </a:t>
                      </a:r>
                      <a:r>
                        <a:rPr lang="pt-BR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 argumentos para </a:t>
                      </a:r>
                      <a:r>
                        <a:rPr lang="pt-BR" b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 lado da rua</a:t>
                      </a:r>
                      <a:r>
                        <a:rPr lang="pt-BR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(muro ou comércio).</a:t>
                      </a:r>
                    </a:p>
                    <a:p>
                      <a:endParaRPr lang="pt-BR" baseline="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Alguns entendem que até poderia</a:t>
                      </a:r>
                      <a:r>
                        <a:rPr lang="pt-BR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ser em lados diferentes, alternando a cada trecho.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aseline="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BR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Prioridade para ter esses </a:t>
                      </a:r>
                      <a:r>
                        <a:rPr lang="pt-BR" b="1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recuos onde há maior “competição” entre pedestres e carros</a:t>
                      </a:r>
                      <a:endParaRPr lang="pt-BR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Pelas mesmas razões já apontadas para pensarem no lado de ampliação da calçada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pt-BR" baseline="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Muitas possibilidades de desenho, depende de quantos recuos, da distância entre eles, etc.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0" y="1254443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8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07269" y="864008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93" y="858658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365B4A8-6FBF-4FAB-9726-87A8F9121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618" y="118677"/>
            <a:ext cx="2257137" cy="236510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CC823B1-BF4D-498B-8DB8-808DE3E8E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122" y="2523050"/>
            <a:ext cx="4333182" cy="3800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B9CCF00-9194-4528-A5C2-1D12E7EF35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123">
            <a:off x="709684" y="3886003"/>
            <a:ext cx="3329016" cy="2219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573C9FE-23B8-4D0D-A661-6C109E0940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4313">
            <a:off x="7814294" y="4272717"/>
            <a:ext cx="3130736" cy="2087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3368D4E-51D0-47C8-954B-6C62A4A643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1230">
            <a:off x="982639" y="1961491"/>
            <a:ext cx="2880980" cy="1920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F314EC-7E96-49EC-B971-11449DBF6E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9335">
            <a:off x="8120418" y="2672686"/>
            <a:ext cx="2593074" cy="172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3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89156" y="1259793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0" y="1254443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F2DF9FF-8E1A-4A3E-B133-8E83BC2E22FC}"/>
              </a:ext>
            </a:extLst>
          </p:cNvPr>
          <p:cNvSpPr/>
          <p:nvPr/>
        </p:nvSpPr>
        <p:spPr>
          <a:xfrm>
            <a:off x="304799" y="2532628"/>
            <a:ext cx="838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Sem haver consenso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começou a ser encaminhada uma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votação entre duas opções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propostas na deliberação:</a:t>
            </a:r>
          </a:p>
        </p:txBody>
      </p:sp>
      <p:pic>
        <p:nvPicPr>
          <p:cNvPr id="10" name="Picture 4" descr="imagens_2">
            <a:extLst>
              <a:ext uri="{FF2B5EF4-FFF2-40B4-BE49-F238E27FC236}">
                <a16:creationId xmlns:a16="http://schemas.microsoft.com/office/drawing/2014/main" id="{C2782D8B-47FB-40BE-B457-B06CE0746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19" y="3198686"/>
            <a:ext cx="4584402" cy="21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3C623DFB-2194-447D-9FE5-8D97DFE5FB66}"/>
              </a:ext>
            </a:extLst>
          </p:cNvPr>
          <p:cNvSpPr/>
          <p:nvPr/>
        </p:nvSpPr>
        <p:spPr>
          <a:xfrm>
            <a:off x="750626" y="3394461"/>
            <a:ext cx="371219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ampliada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somente do lado do comércio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restante ocupado pelo tráfego de veículos</a:t>
            </a:r>
            <a:endParaRPr lang="pt-BR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imagens_2">
            <a:extLst>
              <a:ext uri="{FF2B5EF4-FFF2-40B4-BE49-F238E27FC236}">
                <a16:creationId xmlns:a16="http://schemas.microsoft.com/office/drawing/2014/main" id="{EA6F6CF1-B9D4-4C4E-93F5-7F18D4130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055" y="3200958"/>
            <a:ext cx="4584402" cy="21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460D75F-8C19-495F-B26D-5C2B15020309}"/>
              </a:ext>
            </a:extLst>
          </p:cNvPr>
          <p:cNvSpPr/>
          <p:nvPr/>
        </p:nvSpPr>
        <p:spPr>
          <a:xfrm>
            <a:off x="5597862" y="3396733"/>
            <a:ext cx="4228525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2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ampliada do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lado do muro do trem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(para permitir passagem rápida e contínua de pedestres e cadeirantes) e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com recuo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veículos esperarem, do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lado do comércio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B6E6AF1-B687-4718-9D13-C0905FE1FE7E}"/>
              </a:ext>
            </a:extLst>
          </p:cNvPr>
          <p:cNvSpPr/>
          <p:nvPr/>
        </p:nvSpPr>
        <p:spPr>
          <a:xfrm>
            <a:off x="618698" y="5546762"/>
            <a:ext cx="9385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nenhuma dessas opções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estava sendo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previsto espaço para vagas para parada de veículos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(carga, transporte escolar, paradas rápidas etc.)</a:t>
            </a:r>
          </a:p>
        </p:txBody>
      </p:sp>
    </p:spTree>
    <p:extLst>
      <p:ext uri="{BB962C8B-B14F-4D97-AF65-F5344CB8AC3E}">
        <p14:creationId xmlns:p14="http://schemas.microsoft.com/office/powerpoint/2010/main" val="13046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Delibera Brasil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ADF432-9D0E-4967-8F0F-3F8BDA61541A}"/>
              </a:ext>
            </a:extLst>
          </p:cNvPr>
          <p:cNvSpPr txBox="1">
            <a:spLocks/>
          </p:cNvSpPr>
          <p:nvPr/>
        </p:nvSpPr>
        <p:spPr>
          <a:xfrm>
            <a:off x="300038" y="819150"/>
            <a:ext cx="4845050" cy="5172075"/>
          </a:xfrm>
          <a:prstGeom prst="rect">
            <a:avLst/>
          </a:prstGeom>
        </p:spPr>
        <p:txBody>
          <a:bodyPr lIns="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Somos um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coletivo de cidadãs e cidadãos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brasileiros que se unem em torno da ideia de desenvolver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 de deliberação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aplicadas a diferentes tipos de problemas e decisões enfrentados pela sociedade brasileira de hoje, com foco no futuro.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7B510-4526-447C-BFAA-AC985D00D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1076">
            <a:off x="5102225" y="420688"/>
            <a:ext cx="3059113" cy="191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7" name="Picture 17">
            <a:extLst>
              <a:ext uri="{FF2B5EF4-FFF2-40B4-BE49-F238E27FC236}">
                <a16:creationId xmlns:a16="http://schemas.microsoft.com/office/drawing/2014/main" id="{F687F187-2A56-4CAA-BBD9-DBBADE6F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1528763"/>
            <a:ext cx="152876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477171F-19CA-4FCD-8864-92484B607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925" y="982663"/>
            <a:ext cx="2362200" cy="4892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B683BE8-62DC-4231-B14C-CC08C012AD5F}"/>
              </a:ext>
            </a:extLst>
          </p:cNvPr>
          <p:cNvSpPr/>
          <p:nvPr/>
        </p:nvSpPr>
        <p:spPr>
          <a:xfrm>
            <a:off x="5286375" y="2693988"/>
            <a:ext cx="3421063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do Delibera Brasil no processo de regulamentação do serviço de moto táxi em Ilhéus/BA em parceria com o Instituto Nossa Ilhéus (2017)</a:t>
            </a:r>
            <a:endParaRPr lang="pt-BR" sz="1600" dirty="0">
              <a:latin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65D8670-1E37-404D-BC0B-C6DE722931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4"/>
          <a:stretch/>
        </p:blipFill>
        <p:spPr>
          <a:xfrm rot="21292723">
            <a:off x="5273675" y="4287838"/>
            <a:ext cx="4159250" cy="1582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89156" y="1259793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0" y="1254443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B6E6AF1-B687-4718-9D13-C0905FE1FE7E}"/>
              </a:ext>
            </a:extLst>
          </p:cNvPr>
          <p:cNvSpPr/>
          <p:nvPr/>
        </p:nvSpPr>
        <p:spPr>
          <a:xfrm>
            <a:off x="373039" y="2476016"/>
            <a:ext cx="1066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nenhuma dessas opções</a:t>
            </a:r>
            <a:r>
              <a:rPr lang="pt-BR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estava sendo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previsto espaço para vagas para parada de veículos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(carga, transporte escolar, paradas rápidas etc.).</a:t>
            </a: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Durante a votação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um dos moradores sugeriu uma terceira opção:</a:t>
            </a:r>
          </a:p>
        </p:txBody>
      </p:sp>
      <p:pic>
        <p:nvPicPr>
          <p:cNvPr id="16" name="Picture 4" descr="imagens_2">
            <a:extLst>
              <a:ext uri="{FF2B5EF4-FFF2-40B4-BE49-F238E27FC236}">
                <a16:creationId xmlns:a16="http://schemas.microsoft.com/office/drawing/2014/main" id="{4825E7F3-918E-48DB-B008-79C51F19B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25" y="3539880"/>
            <a:ext cx="3601763" cy="272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AE45A58-3A45-4621-86DB-4CC4A037E512}"/>
              </a:ext>
            </a:extLst>
          </p:cNvPr>
          <p:cNvSpPr/>
          <p:nvPr/>
        </p:nvSpPr>
        <p:spPr>
          <a:xfrm>
            <a:off x="409432" y="3735655"/>
            <a:ext cx="2916505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1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ampliada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somente do lado do comércio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restante ocupado pelo tráfego de veículos</a:t>
            </a:r>
            <a:endParaRPr lang="pt-BR" sz="1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imagens_2">
            <a:extLst>
              <a:ext uri="{FF2B5EF4-FFF2-40B4-BE49-F238E27FC236}">
                <a16:creationId xmlns:a16="http://schemas.microsoft.com/office/drawing/2014/main" id="{8636A2C2-CAA8-43CF-8DF9-CC0292B8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972" y="3542151"/>
            <a:ext cx="3601763" cy="269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04C49DE-AD59-44ED-92DE-D03E078CDFC1}"/>
              </a:ext>
            </a:extLst>
          </p:cNvPr>
          <p:cNvSpPr/>
          <p:nvPr/>
        </p:nvSpPr>
        <p:spPr>
          <a:xfrm>
            <a:off x="3973780" y="3737927"/>
            <a:ext cx="33221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2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ampliada do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lado do muro do trem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(para permitir passagem rápida e contínua de pedestres e cadeirantes) e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com recuo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veículos esperarem, do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lado do comércio</a:t>
            </a:r>
          </a:p>
        </p:txBody>
      </p:sp>
      <p:pic>
        <p:nvPicPr>
          <p:cNvPr id="20" name="Picture 4" descr="imagens_2">
            <a:extLst>
              <a:ext uri="{FF2B5EF4-FFF2-40B4-BE49-F238E27FC236}">
                <a16:creationId xmlns:a16="http://schemas.microsoft.com/office/drawing/2014/main" id="{3DAC22C1-D5B0-445D-A2AD-A98ECA4B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260" y="3544423"/>
            <a:ext cx="3601763" cy="269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D4D8E047-998A-4640-B5FF-B3B9610091A3}"/>
              </a:ext>
            </a:extLst>
          </p:cNvPr>
          <p:cNvSpPr/>
          <p:nvPr/>
        </p:nvSpPr>
        <p:spPr>
          <a:xfrm>
            <a:off x="7579068" y="3740199"/>
            <a:ext cx="3322166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Opção 3</a:t>
            </a:r>
          </a:p>
          <a:p>
            <a:pPr marL="285750" indent="-285750">
              <a:lnSpc>
                <a:spcPts val="1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Calçada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ampliada do lado do comércio e calçada com recuo do lado do muro do trem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sendo que uma parte do recuo poderia ser ocupada (1 vaga) para parada de veículo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5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6B7C33-14A8-4F43-A019-527D50723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36" y="132325"/>
            <a:ext cx="2257137" cy="23651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89156" y="1259793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0" y="1254443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B6E6AF1-B687-4718-9D13-C0905FE1FE7E}"/>
              </a:ext>
            </a:extLst>
          </p:cNvPr>
          <p:cNvSpPr/>
          <p:nvPr/>
        </p:nvSpPr>
        <p:spPr>
          <a:xfrm>
            <a:off x="373040" y="2476016"/>
            <a:ext cx="7638196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 essa nova possibilidade houve uma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quase unanimidade em torno da Opção 3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porque os participantes avaliaram que ela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compatibilizava melhor as três necessidades dos Trechos 1 e 2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quais sejam:</a:t>
            </a: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ts val="33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Faixa livre para pedestres e cadeirantes, </a:t>
            </a:r>
          </a:p>
          <a:p>
            <a:pPr marL="285750" indent="-285750">
              <a:lnSpc>
                <a:spcPts val="33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Espaço nas calçadas para ver comércio e mesinhas/ bancos nos bares e lanchonetes</a:t>
            </a:r>
          </a:p>
          <a:p>
            <a:pPr marL="285750" indent="-285750">
              <a:lnSpc>
                <a:spcPts val="33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Organização do tráfego de veículos nos dois sentidos</a:t>
            </a:r>
          </a:p>
          <a:p>
            <a:pPr marL="285750" indent="-285750">
              <a:lnSpc>
                <a:spcPts val="3300"/>
              </a:lnSpc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Algumas vagas para parada de veículos de carga, embarque/desembarque, transporte escolar, deficientes e idosos.</a:t>
            </a:r>
            <a:endParaRPr lang="pt-BR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BE666D-56BC-4758-9FBD-B307C08764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89">
            <a:off x="8174676" y="2850030"/>
            <a:ext cx="3285650" cy="24628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1A99EFF-4897-49B0-BC61-5DFF5A19A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640" y="4899547"/>
            <a:ext cx="1188535" cy="11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D4A30-2F34-4D6B-99C8-AF99BB13E593}"/>
              </a:ext>
            </a:extLst>
          </p:cNvPr>
          <p:cNvSpPr txBox="1">
            <a:spLocks/>
          </p:cNvSpPr>
          <p:nvPr/>
        </p:nvSpPr>
        <p:spPr>
          <a:xfrm rot="21420413">
            <a:off x="207269" y="864008"/>
            <a:ext cx="3575369" cy="1015663"/>
          </a:xfrm>
          <a:prstGeom prst="rect">
            <a:avLst/>
          </a:prstGeom>
          <a:solidFill>
            <a:srgbClr val="FDE3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Calçadas ampliadas: </a:t>
            </a:r>
          </a:p>
          <a:p>
            <a:r>
              <a:rPr lang="pt-BR" b="1" dirty="0"/>
              <a:t>Opções delineadas pelo Minipúblico</a:t>
            </a:r>
            <a:endParaRPr lang="pt-BR" b="1" dirty="0">
              <a:sym typeface="Wingdings"/>
            </a:endParaRPr>
          </a:p>
        </p:txBody>
      </p:sp>
      <p:pic>
        <p:nvPicPr>
          <p:cNvPr id="12" name="Imagem 11" descr="S09_Adriano_10.png">
            <a:extLst>
              <a:ext uri="{FF2B5EF4-FFF2-40B4-BE49-F238E27FC236}">
                <a16:creationId xmlns:a16="http://schemas.microsoft.com/office/drawing/2014/main" id="{66617AD6-E7D6-41DD-A6E1-99262740F1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93" y="858658"/>
            <a:ext cx="30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365B4A8-6FBF-4FAB-9726-87A8F9121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618" y="118677"/>
            <a:ext cx="2257137" cy="236510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DFEA911-16F4-4154-8374-183546F8D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0199">
            <a:off x="6367788" y="2548885"/>
            <a:ext cx="5291726" cy="3510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F3BC59F-BAB7-49D5-BD47-4661305BBB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0363">
            <a:off x="277627" y="2056056"/>
            <a:ext cx="6029607" cy="3304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59245CF-6D05-4B7C-AE08-3BD40492CD98}"/>
              </a:ext>
            </a:extLst>
          </p:cNvPr>
          <p:cNvSpPr/>
          <p:nvPr/>
        </p:nvSpPr>
        <p:spPr>
          <a:xfrm>
            <a:off x="1719618" y="5554638"/>
            <a:ext cx="4817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de “faixa verde” para pedestres e calçadas alargadas com recuos para parada de veículos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92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os Trechos 1 e 2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365B4A8-6FBF-4FAB-9726-87A8F91214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618" y="118677"/>
            <a:ext cx="2257137" cy="236510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165478" y="944563"/>
            <a:ext cx="8528146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Estacionamento ao longo dos Trechos 1 e 2 da Rafael Zimbardi</a:t>
            </a:r>
          </a:p>
          <a:p>
            <a:pPr>
              <a:lnSpc>
                <a:spcPts val="2900"/>
              </a:lnSpc>
            </a:pPr>
            <a:endParaRPr lang="pt-BR" dirty="0">
              <a:sym typeface="Wingdings"/>
            </a:endParaRPr>
          </a:p>
          <a:p>
            <a:r>
              <a:rPr lang="pt-BR" dirty="0">
                <a:sym typeface="Wingdings"/>
              </a:rPr>
              <a:t>Consenso construído de </a:t>
            </a:r>
            <a:r>
              <a:rPr lang="pt-BR" b="1" dirty="0">
                <a:sym typeface="Wingdings"/>
              </a:rPr>
              <a:t>proibição em dias de semana, das 4h às 9h e 16h às 21h </a:t>
            </a:r>
            <a:r>
              <a:rPr lang="pt-BR" dirty="0">
                <a:sym typeface="Wingdings"/>
              </a:rPr>
              <a:t>(horários com maior fluxo de pedestres e carros), pelo menos no </a:t>
            </a:r>
            <a:r>
              <a:rPr lang="pt-BR" b="1" dirty="0">
                <a:sym typeface="Wingdings"/>
              </a:rPr>
              <a:t>Trecho 1.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dirty="0">
                <a:sym typeface="Wingdings"/>
              </a:rPr>
              <a:t>Surge como consequência da decisão por ampliação de calçadas e prioridade para pedestres, pois não sobra espaço para estacionamento de automóveis.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dirty="0"/>
              <a:t>Permissão nos </a:t>
            </a:r>
            <a:r>
              <a:rPr lang="pt-BR" b="1" dirty="0"/>
              <a:t>finais de semana</a:t>
            </a:r>
            <a:r>
              <a:rPr lang="pt-BR" dirty="0"/>
              <a:t>.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b="1" dirty="0"/>
              <a:t>Vagas reservadas</a:t>
            </a:r>
            <a:r>
              <a:rPr lang="pt-BR" dirty="0"/>
              <a:t> para: transporte escolar, carga e descarga, embarque e desembarque para passageiros da CPTM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Nos “recuos”</a:t>
            </a:r>
            <a:r>
              <a:rPr lang="pt-BR" dirty="0"/>
              <a:t>, entendem que haveria espaço para cerca de 5 carros e assim poderia deixar </a:t>
            </a:r>
            <a:r>
              <a:rPr lang="pt-BR" b="1" dirty="0"/>
              <a:t>uma dessas vagas para estacionamento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dirty="0"/>
              <a:t>Reconhecem que </a:t>
            </a:r>
            <a:r>
              <a:rPr lang="pt-BR" b="1" dirty="0"/>
              <a:t>vai prejudicar quem deixa o carro estacionado na rua para pegar o trem</a:t>
            </a:r>
            <a:r>
              <a:rPr lang="pt-BR" dirty="0"/>
              <a:t> e pensam que esses irão parar nas outras ruas do entorno</a:t>
            </a:r>
          </a:p>
        </p:txBody>
      </p:sp>
      <p:pic>
        <p:nvPicPr>
          <p:cNvPr id="13" name="Picture 2" descr="RAFAEL_ZIMBARDI_ANTES.jpg">
            <a:extLst>
              <a:ext uri="{FF2B5EF4-FFF2-40B4-BE49-F238E27FC236}">
                <a16:creationId xmlns:a16="http://schemas.microsoft.com/office/drawing/2014/main" id="{D0877671-4BFC-4ADA-94AF-CC33259B52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6747">
            <a:off x="8865739" y="2678927"/>
            <a:ext cx="3082624" cy="2132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323A4F-0937-4870-B083-B3590AE17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6443">
            <a:off x="9373169" y="4569215"/>
            <a:ext cx="2514031" cy="1954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5805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B6CFBE1-7B7B-4577-946D-C76C72DBB0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4974">
            <a:off x="7293839" y="1378421"/>
            <a:ext cx="2743202" cy="1828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313899" y="893014"/>
            <a:ext cx="6878471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Pedestres, bicicletas, árvores</a:t>
            </a:r>
          </a:p>
          <a:p>
            <a:pPr>
              <a:lnSpc>
                <a:spcPts val="2900"/>
              </a:lnSpc>
            </a:pPr>
            <a:endParaRPr lang="pt-BR" dirty="0">
              <a:sym typeface="Wingdings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b="1" dirty="0">
                <a:sym typeface="Wingdings"/>
              </a:rPr>
              <a:t>Calçadas</a:t>
            </a:r>
            <a:r>
              <a:rPr lang="pt-BR" dirty="0">
                <a:sym typeface="Wingdings"/>
              </a:rPr>
              <a:t>: melhorias para circulação de pedestres, cadeirantes e idosos como </a:t>
            </a:r>
            <a:r>
              <a:rPr lang="pt-BR" b="1" dirty="0">
                <a:sym typeface="Wingdings"/>
              </a:rPr>
              <a:t>poda de árvores mortas, orelhão quebrado, circundar e fazer canteiros para árvores</a:t>
            </a:r>
            <a:r>
              <a:rPr lang="pt-BR" dirty="0">
                <a:sym typeface="Wingdings"/>
              </a:rPr>
              <a:t> que estão na calçada do lado das casas ou </a:t>
            </a:r>
            <a:r>
              <a:rPr lang="pt-BR" b="1" dirty="0">
                <a:sym typeface="Wingdings"/>
              </a:rPr>
              <a:t>replantio </a:t>
            </a:r>
            <a:r>
              <a:rPr lang="pt-BR" dirty="0">
                <a:sym typeface="Wingdings"/>
              </a:rPr>
              <a:t>em outros locais foram sugeridas.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ym typeface="Wingdings"/>
              </a:rPr>
              <a:t>Não veem necessidade de </a:t>
            </a:r>
            <a:r>
              <a:rPr lang="pt-BR" b="1" dirty="0">
                <a:sym typeface="Wingdings"/>
              </a:rPr>
              <a:t>ampliar a calçada neste trecho</a:t>
            </a:r>
            <a:r>
              <a:rPr lang="pt-BR" dirty="0">
                <a:sym typeface="Wingdings"/>
              </a:rPr>
              <a:t>, no entanto a sugestão da “faixa verde” para complementar o espaço para pedestres foi bem aceita.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ym typeface="Wingdings"/>
              </a:rPr>
              <a:t>Não veem necessidade de </a:t>
            </a:r>
            <a:r>
              <a:rPr lang="pt-BR" b="1" dirty="0" err="1">
                <a:sym typeface="Wingdings"/>
              </a:rPr>
              <a:t>ciclofaixa</a:t>
            </a:r>
            <a:r>
              <a:rPr lang="pt-BR" dirty="0">
                <a:sym typeface="Wingdings"/>
              </a:rPr>
              <a:t>, sobretudo se adotarem a “faixa verde” compartilhada.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ym typeface="Wingdings"/>
              </a:rPr>
              <a:t>Não veem necessidade de remoção de </a:t>
            </a:r>
            <a:r>
              <a:rPr lang="pt-BR" b="1" dirty="0">
                <a:sym typeface="Wingdings"/>
              </a:rPr>
              <a:t>árvores do lado do trilho</a:t>
            </a:r>
            <a:r>
              <a:rPr lang="pt-BR" dirty="0">
                <a:sym typeface="Wingdings"/>
              </a:rPr>
              <a:t>, apenas manutenção e cuidado.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02B4FB2-11D3-4EFB-AD74-975731C51AA1}"/>
              </a:ext>
            </a:extLst>
          </p:cNvPr>
          <p:cNvSpPr/>
          <p:nvPr/>
        </p:nvSpPr>
        <p:spPr>
          <a:xfrm>
            <a:off x="8659168" y="193936"/>
            <a:ext cx="2491051" cy="12117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 Pêssego no final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914EA2-5EF2-4B12-BA2B-1F3A149B6E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00509">
            <a:off x="9277710" y="4597070"/>
            <a:ext cx="2525426" cy="168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50F2357-DEA0-489C-B1E1-F8B30590A3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5803">
            <a:off x="9734533" y="2084661"/>
            <a:ext cx="2055628" cy="2063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B793A1A-5E3C-4014-A176-F2BBA3EEB0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28597" y="3701945"/>
            <a:ext cx="2866040" cy="1910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5909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165479" y="944563"/>
            <a:ext cx="61397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Circulação de veículos e estacionamento</a:t>
            </a:r>
          </a:p>
          <a:p>
            <a:pPr>
              <a:lnSpc>
                <a:spcPts val="2900"/>
              </a:lnSpc>
            </a:pPr>
            <a:endParaRPr lang="pt-BR" dirty="0">
              <a:sym typeface="Wingdings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ym typeface="Wingdings"/>
              </a:rPr>
              <a:t>Neste trecho não tem solução: a </a:t>
            </a:r>
            <a:r>
              <a:rPr lang="pt-BR" b="1" dirty="0">
                <a:sym typeface="Wingdings"/>
              </a:rPr>
              <a:t>rua que ter duas mãos</a:t>
            </a:r>
            <a:r>
              <a:rPr lang="pt-BR" dirty="0">
                <a:sym typeface="Wingdings"/>
              </a:rPr>
              <a:t>, porque senão fica inviabilizada a circulação pelo bairro.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ym typeface="Wingdings"/>
              </a:rPr>
              <a:t>O </a:t>
            </a:r>
            <a:r>
              <a:rPr lang="pt-BR" b="1" dirty="0">
                <a:sym typeface="Wingdings"/>
              </a:rPr>
              <a:t>estacionamento de veículos não é um problema</a:t>
            </a:r>
            <a:r>
              <a:rPr lang="pt-BR" dirty="0">
                <a:sym typeface="Wingdings"/>
              </a:rPr>
              <a:t>, pois existe respeito por parte dos moradores, nunca impedindo a livre circulação dos veículos pela rua.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dirty="0">
                <a:sym typeface="Wingdings"/>
              </a:rPr>
              <a:t>Sugestão aceita por todo o grupo é que para melhorar a organização e o fluxo fosse </a:t>
            </a:r>
            <a:r>
              <a:rPr lang="pt-BR" b="1" dirty="0">
                <a:sym typeface="Wingdings"/>
              </a:rPr>
              <a:t>permitido apenas no lado do trilho do trem, nos horários de maior fluxo</a:t>
            </a:r>
            <a:r>
              <a:rPr lang="pt-BR" dirty="0">
                <a:sym typeface="Wingdings"/>
              </a:rPr>
              <a:t> - dias de semana, picos da manhã e final da tarde.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02B4FB2-11D3-4EFB-AD74-975731C51AA1}"/>
              </a:ext>
            </a:extLst>
          </p:cNvPr>
          <p:cNvSpPr/>
          <p:nvPr/>
        </p:nvSpPr>
        <p:spPr>
          <a:xfrm>
            <a:off x="8659168" y="193936"/>
            <a:ext cx="2491051" cy="12117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 Pêssego no final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456499-7141-4B20-BAE2-3F169B581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102" y="4130403"/>
            <a:ext cx="2906974" cy="192920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8A6533-DFBD-44C1-BE27-F23BDF3A20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2268">
            <a:off x="7335196" y="1624084"/>
            <a:ext cx="3858906" cy="2572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6A46459-B9BC-434D-A13F-FDE077EB5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3148">
            <a:off x="6514601" y="4168628"/>
            <a:ext cx="2552417" cy="17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57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259307" y="767142"/>
            <a:ext cx="6701051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Sinalização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A principal demanda para organização do trânsito e do fluxo da rua é a sua </a:t>
            </a:r>
            <a:r>
              <a:rPr lang="pt-BR" sz="1600" b="1" dirty="0">
                <a:sym typeface="Wingdings"/>
              </a:rPr>
              <a:t>sinalização pela CET</a:t>
            </a:r>
            <a:r>
              <a:rPr lang="pt-BR" sz="1600" dirty="0">
                <a:sym typeface="Wingdings"/>
              </a:rPr>
              <a:t>: local de estacionamento, velocidade permitida, sinalização da escola, sinalização na alça do viaduto para evitar a entrada de caminhões ou veículos “perdidos” no bairro. Sinalizar também o caminho para a UBS, Estação CPTM e outros pontos do bairro para que as pessoas não fiquem circulando à toa.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A </a:t>
            </a:r>
            <a:r>
              <a:rPr lang="pt-BR" sz="1600" b="1" dirty="0">
                <a:sym typeface="Wingdings"/>
              </a:rPr>
              <a:t>redução da velocidade </a:t>
            </a:r>
            <a:r>
              <a:rPr lang="pt-BR" sz="1600" dirty="0">
                <a:sym typeface="Wingdings"/>
              </a:rPr>
              <a:t>dos veículos é uma preocupação, mas acreditam que com sinalização de velocidade no começo da rua, e </a:t>
            </a:r>
            <a:r>
              <a:rPr lang="pt-BR" sz="1600" b="1" dirty="0">
                <a:sym typeface="Wingdings"/>
              </a:rPr>
              <a:t>lombadas </a:t>
            </a:r>
            <a:r>
              <a:rPr lang="pt-BR" sz="1600" dirty="0">
                <a:sym typeface="Wingdings"/>
              </a:rPr>
              <a:t>– na frente da escola, inicio da rua, próximo à saída da passarela – já seria suficiente. Acham que radar ou sinalizador eletrônico de velocidade não funcionariam, porque seriam depredados.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Na </a:t>
            </a:r>
            <a:r>
              <a:rPr lang="pt-BR" sz="1600" b="1" dirty="0">
                <a:sym typeface="Wingdings"/>
              </a:rPr>
              <a:t>área da escola uma sinalização especial</a:t>
            </a:r>
            <a:r>
              <a:rPr lang="pt-BR" sz="1600" dirty="0">
                <a:sym typeface="Wingdings"/>
              </a:rPr>
              <a:t>. A sugestão de </a:t>
            </a:r>
            <a:r>
              <a:rPr lang="pt-BR" sz="1600" b="1" dirty="0">
                <a:sym typeface="Wingdings"/>
              </a:rPr>
              <a:t>passagem em nível </a:t>
            </a:r>
            <a:r>
              <a:rPr lang="pt-BR" sz="1600" dirty="0">
                <a:sym typeface="Wingdings"/>
              </a:rPr>
              <a:t>foi bem aceita, embora ponderem que a principal saída da escola fique no outro lado, na Rua Paschoal Zimbardi e que apenas os alunos da noite usam a saída pela Rafael Zimbardi.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02B4FB2-11D3-4EFB-AD74-975731C51AA1}"/>
              </a:ext>
            </a:extLst>
          </p:cNvPr>
          <p:cNvSpPr/>
          <p:nvPr/>
        </p:nvSpPr>
        <p:spPr>
          <a:xfrm>
            <a:off x="8659168" y="193936"/>
            <a:ext cx="2491051" cy="12117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 Pêssego no final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B9C6DF-BE22-4C32-A5D6-CB9CD8B9C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4726">
            <a:off x="8716393" y="1999413"/>
            <a:ext cx="2899097" cy="1932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C36CC5B-72EC-4C21-9C6C-3867341BD1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6809">
            <a:off x="8640844" y="3918181"/>
            <a:ext cx="2987929" cy="1991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7102C4F-9155-4CD0-A25D-896946D46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188" y="2183642"/>
            <a:ext cx="1664614" cy="3193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059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BF47785-27F0-4E41-8D5C-48EE3056B3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6880">
            <a:off x="6554415" y="1281131"/>
            <a:ext cx="4794859" cy="271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259307" y="767142"/>
            <a:ext cx="5172501" cy="531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Iluminação e passarela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endParaRPr lang="pt-BR" sz="1600" dirty="0">
              <a:sym typeface="Wingdings"/>
            </a:endParaRP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“</a:t>
            </a:r>
            <a:r>
              <a:rPr lang="pt-BR" sz="1600" b="1" dirty="0">
                <a:sym typeface="Wingdings"/>
              </a:rPr>
              <a:t>Apagão” na frente da escola</a:t>
            </a:r>
            <a:r>
              <a:rPr lang="pt-BR" sz="1600" dirty="0">
                <a:sym typeface="Wingdings"/>
              </a:rPr>
              <a:t>: as postes de luz estão lá, mas as lâmpadas estão sempre queimadas por falta de manutenção (vandalismo pontual). 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A sugestão de Rodrigo Mindlin (Instituto Brasiliana) pelo uso de </a:t>
            </a:r>
            <a:r>
              <a:rPr lang="pt-BR" sz="1600" b="1" dirty="0">
                <a:sym typeface="Wingdings"/>
              </a:rPr>
              <a:t>iluminação tipo arandela a partir do lado do trilho do trem</a:t>
            </a:r>
            <a:r>
              <a:rPr lang="pt-BR" sz="1600" dirty="0">
                <a:sym typeface="Wingdings"/>
              </a:rPr>
              <a:t>, compondo com as </a:t>
            </a:r>
            <a:r>
              <a:rPr lang="pt-BR" sz="1600" dirty="0" err="1">
                <a:sym typeface="Wingdings"/>
              </a:rPr>
              <a:t>àrvores</a:t>
            </a:r>
            <a:r>
              <a:rPr lang="pt-BR" sz="1600" dirty="0">
                <a:sym typeface="Wingdings"/>
              </a:rPr>
              <a:t> foi aprovada por todos.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Participantes avaliam que câmeras de vigilância seria dinheiro jogado fora. Não haveria ninguém para monitorar as imagens e poderia ocorrer vandalismo.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ym typeface="Wingdings"/>
              </a:rPr>
              <a:t>A passarela é um problema</a:t>
            </a:r>
            <a:r>
              <a:rPr lang="pt-BR" sz="1600" dirty="0">
                <a:sym typeface="Wingdings"/>
              </a:rPr>
              <a:t>. Reconhecem que ela não pode ser fechada porque ainda é utilizada, mas é um ponto de insegurança e muita sujeira.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02B4FB2-11D3-4EFB-AD74-975731C51AA1}"/>
              </a:ext>
            </a:extLst>
          </p:cNvPr>
          <p:cNvSpPr/>
          <p:nvPr/>
        </p:nvSpPr>
        <p:spPr>
          <a:xfrm>
            <a:off x="8659168" y="193936"/>
            <a:ext cx="2491051" cy="12117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 Pêssego no final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9C49ACB-B130-4E17-8D4A-D2ED291F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795" y="3441233"/>
            <a:ext cx="3137660" cy="2290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154D0B5-5C3F-4BF9-B06A-565BDB058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788">
            <a:off x="8458322" y="4085795"/>
            <a:ext cx="3237807" cy="215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8710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o Trecho 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259308" y="767142"/>
            <a:ext cx="5281684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00"/>
              </a:lnSpc>
            </a:pPr>
            <a:r>
              <a:rPr lang="pt-BR" b="1" dirty="0"/>
              <a:t>DELIBERAÇÃO BASE: </a:t>
            </a:r>
          </a:p>
          <a:p>
            <a:pPr>
              <a:lnSpc>
                <a:spcPts val="2900"/>
              </a:lnSpc>
            </a:pPr>
            <a:r>
              <a:rPr lang="pt-BR" b="1" dirty="0"/>
              <a:t>Baixos do viaduto Jacu-Pêssego e Ecoponto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endParaRPr lang="pt-BR" sz="1600" dirty="0">
              <a:sym typeface="Wingdings"/>
            </a:endParaRP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O </a:t>
            </a:r>
            <a:r>
              <a:rPr lang="pt-BR" sz="1600" b="1" dirty="0">
                <a:sym typeface="Wingdings"/>
              </a:rPr>
              <a:t>“vazio” sob o viaduto no inicio da rua </a:t>
            </a:r>
            <a:r>
              <a:rPr lang="pt-BR" sz="1600" dirty="0">
                <a:sym typeface="Wingdings"/>
              </a:rPr>
              <a:t>é uma preocupação de todos: por uma questão de segurança e limpeza. 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ym typeface="Wingdings"/>
              </a:rPr>
              <a:t>Qualquer uso dado àquele espaço seria importante</a:t>
            </a:r>
            <a:r>
              <a:rPr lang="pt-BR" sz="1600" dirty="0">
                <a:sym typeface="Wingdings"/>
              </a:rPr>
              <a:t>: parquinho para crianças, quadra de esporte, barracão de escola de samba, centro de reciclagem de lixo... etc. O importante é não deixar vazio. Iluminar, dar vida ao local. </a:t>
            </a:r>
          </a:p>
          <a:p>
            <a:pPr>
              <a:lnSpc>
                <a:spcPts val="2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A questão do entulho na rua e principalmente sob o viaduto é bastante relevante. Acreditam que maior fiscalização seria importante, mas apostam mais em campanhas de educação e na </a:t>
            </a:r>
            <a:r>
              <a:rPr lang="pt-BR" sz="1600" b="1" dirty="0">
                <a:sym typeface="Wingdings"/>
              </a:rPr>
              <a:t>viabilização do Ecoponto </a:t>
            </a:r>
            <a:r>
              <a:rPr lang="pt-BR" sz="1600" dirty="0">
                <a:sym typeface="Wingdings"/>
              </a:rPr>
              <a:t>(falou-se sobre impedimento por causa de tubulação de gás ou oleoduto que passaria no local).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02B4FB2-11D3-4EFB-AD74-975731C51AA1}"/>
              </a:ext>
            </a:extLst>
          </p:cNvPr>
          <p:cNvSpPr/>
          <p:nvPr/>
        </p:nvSpPr>
        <p:spPr>
          <a:xfrm>
            <a:off x="8659168" y="193936"/>
            <a:ext cx="2491051" cy="12117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Trecho 3</a:t>
            </a:r>
          </a:p>
          <a:p>
            <a:pPr algn="ctr">
              <a:lnSpc>
                <a:spcPts val="1300"/>
              </a:lnSpc>
            </a:pPr>
            <a:endParaRPr lang="pt-BR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00"/>
              </a:lnSpc>
            </a:pPr>
            <a:r>
              <a:rPr lang="pt-BR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residencial, muros largos, Escola Pedro Moreira, Viaduto Jacu- Pêssego no final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6F3C7BF-748A-40CD-98F7-41626DB535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015">
            <a:off x="8945119" y="4293838"/>
            <a:ext cx="2933158" cy="1955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2BC91F7-FD28-4C50-8D4A-3828B982F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0828">
            <a:off x="8607662" y="1641424"/>
            <a:ext cx="2901431" cy="1934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0D23273-DF5F-4439-ACFF-647635C6C4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0661">
            <a:off x="5790027" y="3780430"/>
            <a:ext cx="3193574" cy="2129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DA227CA-C3FE-41A3-8926-564413688F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5271">
            <a:off x="5680205" y="1269030"/>
            <a:ext cx="2848067" cy="1898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8117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sobre questões gerais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69627-329D-4898-A2C7-96D13AF0ABAC}"/>
              </a:ext>
            </a:extLst>
          </p:cNvPr>
          <p:cNvSpPr txBox="1">
            <a:spLocks/>
          </p:cNvSpPr>
          <p:nvPr/>
        </p:nvSpPr>
        <p:spPr>
          <a:xfrm>
            <a:off x="259307" y="767142"/>
            <a:ext cx="5486400" cy="537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A questão do </a:t>
            </a:r>
            <a:r>
              <a:rPr lang="pt-BR" sz="1600" b="1" dirty="0">
                <a:sym typeface="Wingdings"/>
              </a:rPr>
              <a:t>lixo doméstico é um problema</a:t>
            </a:r>
            <a:r>
              <a:rPr lang="pt-BR" sz="1600" dirty="0">
                <a:sym typeface="Wingdings"/>
              </a:rPr>
              <a:t>, mas não veem outra solução além da educação das pessoas e um </a:t>
            </a:r>
            <a:r>
              <a:rPr lang="pt-BR" sz="1600" b="1" dirty="0">
                <a:sym typeface="Wingdings"/>
              </a:rPr>
              <a:t>“pacto” entre vizinhos, buscando dispensar o lixo observando os dias e horários da coleta</a:t>
            </a:r>
            <a:r>
              <a:rPr lang="pt-BR" sz="1600" dirty="0">
                <a:sym typeface="Wingdings"/>
              </a:rPr>
              <a:t>, assim como adotando </a:t>
            </a:r>
            <a:r>
              <a:rPr lang="pt-BR" sz="1600" b="1" dirty="0">
                <a:sym typeface="Wingdings"/>
              </a:rPr>
              <a:t>lixeiras fechadas (para evitar que animais mexam).</a:t>
            </a:r>
          </a:p>
          <a:p>
            <a:pPr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ym typeface="Wingdings"/>
              </a:rPr>
              <a:t>Sugestão de instalação de </a:t>
            </a:r>
            <a:r>
              <a:rPr lang="pt-BR" sz="1600" b="1" dirty="0">
                <a:sym typeface="Wingdings"/>
              </a:rPr>
              <a:t>lixeiras menores ao longo de toda a rua</a:t>
            </a:r>
            <a:r>
              <a:rPr lang="pt-BR" sz="1600" dirty="0">
                <a:sym typeface="Wingdings"/>
              </a:rPr>
              <a:t>, para uso de quem está passando.</a:t>
            </a:r>
          </a:p>
          <a:p>
            <a:pPr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ym typeface="Wingdings"/>
              </a:rPr>
              <a:t>Rua de Lazer </a:t>
            </a:r>
            <a:r>
              <a:rPr lang="pt-BR" sz="1600" dirty="0">
                <a:sym typeface="Wingdings"/>
              </a:rPr>
              <a:t>(fechada no fim de semana) não é viável na Rafael Zimbardi pela importância da rua para acesso a casas e o fluxo do bairro. Avaliam que existem outras ruas do bairro mais adequadas para isso.</a:t>
            </a:r>
          </a:p>
          <a:p>
            <a:pPr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ym typeface="Wingdings"/>
              </a:rPr>
              <a:t>Área vazia da CPTM na esquina da Serra do Salitre</a:t>
            </a:r>
            <a:r>
              <a:rPr lang="pt-BR" sz="1600" dirty="0">
                <a:sym typeface="Wingdings"/>
              </a:rPr>
              <a:t>: usar para mais vagas no bicicletário ou para “área de espera” ou “recreação”, com </a:t>
            </a:r>
            <a:r>
              <a:rPr lang="pt-BR" sz="1600" dirty="0" err="1">
                <a:sym typeface="Wingdings"/>
              </a:rPr>
              <a:t>wi-fi</a:t>
            </a:r>
            <a:r>
              <a:rPr lang="pt-BR" sz="1600" dirty="0">
                <a:sym typeface="Wingdings"/>
              </a:rPr>
              <a:t> gratuito. Mas não querem que vire “camelódromo” desse lado, acham que se regularizar os ambulantes atuais surgirão outros irregulares.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15E7D6B-A700-44AD-B588-A9D8411C58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73" y="634840"/>
            <a:ext cx="6302627" cy="123437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8501376-665E-4BA9-8D75-BC90B6B50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8012">
            <a:off x="6051308" y="2120890"/>
            <a:ext cx="3382294" cy="2880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E7A1D83-AF91-491D-A17E-200E9A39DF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586" y="4106664"/>
            <a:ext cx="3249261" cy="2166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179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2">
            <a:extLst>
              <a:ext uri="{FF2B5EF4-FFF2-40B4-BE49-F238E27FC236}">
                <a16:creationId xmlns:a16="http://schemas.microsoft.com/office/drawing/2014/main" id="{9DE80DA7-667D-4B50-8E37-72F74065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9667875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540903-408B-4F16-ABD2-E87880F389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68375"/>
          </a:xfrm>
          <a:prstGeom prst="rect">
            <a:avLst/>
          </a:prstGeom>
          <a:solidFill>
            <a:srgbClr val="D1253B"/>
          </a:solidFill>
        </p:spPr>
        <p:txBody>
          <a:bodyPr lIns="14400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4000" b="1" spc="-3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DELIBERA</a:t>
            </a:r>
            <a:r>
              <a:rPr lang="en-US" sz="4000" spc="-15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BRASIL</a:t>
            </a:r>
            <a:r>
              <a:rPr lang="en-US" sz="4000" spc="-3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!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Imagem 5">
            <a:extLst>
              <a:ext uri="{FF2B5EF4-FFF2-40B4-BE49-F238E27FC236}">
                <a16:creationId xmlns:a16="http://schemas.microsoft.com/office/drawing/2014/main" id="{9C7BE0D0-B85F-4335-8B70-17E209E8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8138" y="955675"/>
            <a:ext cx="29813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m 7">
            <a:extLst>
              <a:ext uri="{FF2B5EF4-FFF2-40B4-BE49-F238E27FC236}">
                <a16:creationId xmlns:a16="http://schemas.microsoft.com/office/drawing/2014/main" id="{444C5FBF-7156-4C5E-979B-344C9EE1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8138" y="2811463"/>
            <a:ext cx="29638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agem 9">
            <a:extLst>
              <a:ext uri="{FF2B5EF4-FFF2-40B4-BE49-F238E27FC236}">
                <a16:creationId xmlns:a16="http://schemas.microsoft.com/office/drawing/2014/main" id="{42D94FCC-A287-4F6B-B293-4C88185C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8138" y="4872038"/>
            <a:ext cx="296386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cgh11-1.fna.fbcdn.net/v/t1.0-9/18951393_140188869873228_6517776880282076067_n.png?_nc_cat=0&amp;oh=1aa4b5247fcff92a9f8c41783cee05c2&amp;oe=5BC4E9DD">
            <a:extLst>
              <a:ext uri="{FF2B5EF4-FFF2-40B4-BE49-F238E27FC236}">
                <a16:creationId xmlns:a16="http://schemas.microsoft.com/office/drawing/2014/main" id="{DA130AB2-C81B-4308-ACCC-2B0DB871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34406A-97BE-483B-BD5C-20D0F2317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2533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C1C367-DA90-48F8-8418-BD3AC1E85EAD}"/>
              </a:ext>
            </a:extLst>
          </p:cNvPr>
          <p:cNvSpPr txBox="1">
            <a:spLocks/>
          </p:cNvSpPr>
          <p:nvPr/>
        </p:nvSpPr>
        <p:spPr>
          <a:xfrm>
            <a:off x="0" y="2944812"/>
            <a:ext cx="12192000" cy="9683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14400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Recomendações do Minipúblico sobre requalificação da Rua Rafael Zimbardi para o Plano de Bairro Território Lapenna</a:t>
            </a:r>
            <a:endParaRPr lang="pt-BR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703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recomendações do Minipúblico Rafael Zimbardi para o Plano de Bairro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E3194EA-118D-4728-8462-D48AAF50D0EC}"/>
              </a:ext>
            </a:extLst>
          </p:cNvPr>
          <p:cNvSpPr/>
          <p:nvPr/>
        </p:nvSpPr>
        <p:spPr>
          <a:xfrm>
            <a:off x="491318" y="1364776"/>
            <a:ext cx="10727142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C802C51-2D16-4E0E-8901-D4D7761C4AB7}"/>
              </a:ext>
            </a:extLst>
          </p:cNvPr>
          <p:cNvSpPr/>
          <p:nvPr/>
        </p:nvSpPr>
        <p:spPr>
          <a:xfrm>
            <a:off x="139979" y="1162925"/>
            <a:ext cx="1010444" cy="101044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6BD1C1-7AF7-4AEE-B698-149F027B4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3" y="1271503"/>
            <a:ext cx="818865" cy="8188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2DA37-FF15-4132-8D92-A4CA2387C0C5}"/>
              </a:ext>
            </a:extLst>
          </p:cNvPr>
          <p:cNvSpPr txBox="1">
            <a:spLocks/>
          </p:cNvSpPr>
          <p:nvPr/>
        </p:nvSpPr>
        <p:spPr>
          <a:xfrm>
            <a:off x="1241946" y="1613304"/>
            <a:ext cx="9894627" cy="4157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Projeto de requalificação urbanística da rua Rafael Zimbardi deve levar em conta as diferentes características e problemas dos trechos da rua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Não deve ser implantado um calçadão na rua Rafael Zimbardi 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A rua deve permitir o tráfego de veículos nos dois sentidos, mesmo no Trecho 1, próximo à entrada da estação da CPTM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Devem ser construídas faixas de travessia de pedestres elevadas em todos os cruzamentos dos Trechos 1 e 2, ou pelo menos nos cruzamentos com a rua Almiro dos Reis e Salinas do Açu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Ampliação de largura das calçadas nos Trechos 1 e 2 privilegiando o fluxo de pedestres e cadeirantes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942673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recomendações do Minipúblico Rafael Zimbardi para o Plano de Bairro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E3194EA-118D-4728-8462-D48AAF50D0EC}"/>
              </a:ext>
            </a:extLst>
          </p:cNvPr>
          <p:cNvSpPr/>
          <p:nvPr/>
        </p:nvSpPr>
        <p:spPr>
          <a:xfrm>
            <a:off x="491318" y="1364776"/>
            <a:ext cx="10727142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C802C51-2D16-4E0E-8901-D4D7761C4AB7}"/>
              </a:ext>
            </a:extLst>
          </p:cNvPr>
          <p:cNvSpPr/>
          <p:nvPr/>
        </p:nvSpPr>
        <p:spPr>
          <a:xfrm>
            <a:off x="139979" y="1162925"/>
            <a:ext cx="1010444" cy="101044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6BD1C1-7AF7-4AEE-B698-149F027B4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3" y="1271503"/>
            <a:ext cx="818865" cy="8188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2DA37-FF15-4132-8D92-A4CA2387C0C5}"/>
              </a:ext>
            </a:extLst>
          </p:cNvPr>
          <p:cNvSpPr txBox="1">
            <a:spLocks/>
          </p:cNvSpPr>
          <p:nvPr/>
        </p:nvSpPr>
        <p:spPr>
          <a:xfrm>
            <a:off x="1241946" y="1613304"/>
            <a:ext cx="9894627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Deve-se pensar em uma solução técnica que combine a ampliação das calçadas para pedestres com recuos para a parada e estacionamento de veículos, de modo a aumentar a segurança de pedestres e ciclistas e organizar o fluxo de veículos nos dois sentidos da via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A solução da “faixa verde”, sinalizada e com barreiras, compartilhada entre pedestres e ciclistas pode ser uma solução adequada e com custo menor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O estacionamento de automóveis e outros veículos deve ser restringido nos Trechos 1 e 2 de modo a impedir longa permanência nos dias úteis e horários de maior circulação de pedestres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De todo modo, deve-se garantir locais de parada para carga e descarga, embarque e desembarque e vagas especiais de estacionamento para deficientes, idosos etc.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960454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recomendações do Minipúblico Rafael Zimbardi para o Plano de Bairro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E3194EA-118D-4728-8462-D48AAF50D0EC}"/>
              </a:ext>
            </a:extLst>
          </p:cNvPr>
          <p:cNvSpPr/>
          <p:nvPr/>
        </p:nvSpPr>
        <p:spPr>
          <a:xfrm>
            <a:off x="491318" y="1364776"/>
            <a:ext cx="10727142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C802C51-2D16-4E0E-8901-D4D7761C4AB7}"/>
              </a:ext>
            </a:extLst>
          </p:cNvPr>
          <p:cNvSpPr/>
          <p:nvPr/>
        </p:nvSpPr>
        <p:spPr>
          <a:xfrm>
            <a:off x="139979" y="1162925"/>
            <a:ext cx="1010444" cy="101044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6BD1C1-7AF7-4AEE-B698-149F027B4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3" y="1271503"/>
            <a:ext cx="818865" cy="8188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2DA37-FF15-4132-8D92-A4CA2387C0C5}"/>
              </a:ext>
            </a:extLst>
          </p:cNvPr>
          <p:cNvSpPr txBox="1">
            <a:spLocks/>
          </p:cNvSpPr>
          <p:nvPr/>
        </p:nvSpPr>
        <p:spPr>
          <a:xfrm>
            <a:off x="1241946" y="1613304"/>
            <a:ext cx="9894627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No Trecho 3 há necessidade de melhorias nas calçadas de modo a permitir ou facilitar seu uso pelos pedestres, cadeirantes, idosos etc., tais como a retirada de árvores mortas, orelhão quebrado, circundar e fazer canteiros para árvores que estão na calçada do lado das casas etc. No lado do muro da CPTM, a implantação da “faixa verde” poderia complementar o espaço de circulação para os pedestres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Neste Trecho 3, o estacionamento do lado do muro da CPTM também poderia ser proibido nos horários de pico, para facilitar o fluxo de veículos nos dois sentidos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Para aumentar a segurança e organizar melhor o trânsito na via, é necessária a sinalização viária na rua Rafael Zimbardi, indicando velocidade máxima permitida, locais e regras de estacionamento, equipamentos públicos (escola, UBS etc.), bem como sinalização no viaduto e acessos da Jacu-Pêssego que evitem que motoristas se percam e fiquem circulando pelo bairro à toa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840743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recomendações do Minipúblico Rafael Zimbardi para o Plano de Bairro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E3194EA-118D-4728-8462-D48AAF50D0EC}"/>
              </a:ext>
            </a:extLst>
          </p:cNvPr>
          <p:cNvSpPr/>
          <p:nvPr/>
        </p:nvSpPr>
        <p:spPr>
          <a:xfrm>
            <a:off x="491318" y="1364776"/>
            <a:ext cx="10727142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C802C51-2D16-4E0E-8901-D4D7761C4AB7}"/>
              </a:ext>
            </a:extLst>
          </p:cNvPr>
          <p:cNvSpPr/>
          <p:nvPr/>
        </p:nvSpPr>
        <p:spPr>
          <a:xfrm>
            <a:off x="139979" y="1162925"/>
            <a:ext cx="1010444" cy="101044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6BD1C1-7AF7-4AEE-B698-149F027B4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3" y="1271503"/>
            <a:ext cx="818865" cy="8188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2DA37-FF15-4132-8D92-A4CA2387C0C5}"/>
              </a:ext>
            </a:extLst>
          </p:cNvPr>
          <p:cNvSpPr txBox="1">
            <a:spLocks/>
          </p:cNvSpPr>
          <p:nvPr/>
        </p:nvSpPr>
        <p:spPr>
          <a:xfrm>
            <a:off x="1241946" y="1613304"/>
            <a:ext cx="9894627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Redução de velocidade na via, com a instalação de sinalização e redutores (lombadas)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Sinalização especial em frente à E. E. Pedro Moreira e implantação de faixa de travessia elevada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Neste trecho da rua é necessária uma manutenção mais efetiva e o aprimoramento da iluminação pública, compatível com as árvores do local, pois é uma área que sempre se encontra muito escura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A passarela e seu entorno precisam de melhor iluminação e limpeza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As árvores nos vários pontos da rua precisam de manutenção e poda regulares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A área sob o viaduto da Jacu-Pêssego precisa ser aproveitada para se evitar a insegurança e a degradação que o “vazio” do espaço causa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Deve haver mais fiscalização e zeladoria para se evitar o acúmulo de entulho no local</a:t>
            </a:r>
          </a:p>
        </p:txBody>
      </p:sp>
    </p:spTree>
    <p:extLst>
      <p:ext uri="{BB962C8B-B14F-4D97-AF65-F5344CB8AC3E}">
        <p14:creationId xmlns:p14="http://schemas.microsoft.com/office/powerpoint/2010/main" val="23254124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recomendações do Minipúblico Rafael Zimbardi para o Plano de Bairro Lapenna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E3194EA-118D-4728-8462-D48AAF50D0EC}"/>
              </a:ext>
            </a:extLst>
          </p:cNvPr>
          <p:cNvSpPr/>
          <p:nvPr/>
        </p:nvSpPr>
        <p:spPr>
          <a:xfrm>
            <a:off x="491318" y="1364776"/>
            <a:ext cx="10727142" cy="4653886"/>
          </a:xfrm>
          <a:prstGeom prst="roundRect">
            <a:avLst>
              <a:gd name="adj" fmla="val 6864"/>
            </a:avLst>
          </a:prstGeom>
          <a:solidFill>
            <a:srgbClr val="FDE36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C802C51-2D16-4E0E-8901-D4D7761C4AB7}"/>
              </a:ext>
            </a:extLst>
          </p:cNvPr>
          <p:cNvSpPr/>
          <p:nvPr/>
        </p:nvSpPr>
        <p:spPr>
          <a:xfrm>
            <a:off x="139979" y="1162925"/>
            <a:ext cx="1010444" cy="101044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6BD1C1-7AF7-4AEE-B698-149F027B4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3" y="1271503"/>
            <a:ext cx="818865" cy="8188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2DA37-FF15-4132-8D92-A4CA2387C0C5}"/>
              </a:ext>
            </a:extLst>
          </p:cNvPr>
          <p:cNvSpPr txBox="1">
            <a:spLocks/>
          </p:cNvSpPr>
          <p:nvPr/>
        </p:nvSpPr>
        <p:spPr>
          <a:xfrm>
            <a:off x="1241946" y="1613304"/>
            <a:ext cx="9894627" cy="365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6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Recomenda-se a instalação de lixeiras menores ao longo da via para uso dos que passam pelo local e de lixeiras maiores com tampa para uso dos moradores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Também campanhas de orientação e apoio para que seja construído um acordo entre os moradores para que o lixo seja depositado nas lixeiras apenas próximo do horário de coleta</a:t>
            </a:r>
          </a:p>
          <a:p>
            <a:pPr marL="285750" indent="-285750">
              <a:lnSpc>
                <a:spcPts val="27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ym typeface="Wingdings"/>
              </a:rPr>
              <a:t>Os moradores solicitam que a CPTM encontre uma destinação adequada para o terreno de esquina em frente à entrada da estação na rua Serra do Salitre. Sugerem a ampliação do bicicletário, uma área de espera para embarque e desembarque ou de recreação com disponibilização de </a:t>
            </a:r>
            <a:r>
              <a:rPr lang="pt-BR" b="1" dirty="0" err="1">
                <a:sym typeface="Wingdings"/>
              </a:rPr>
              <a:t>wi-fi</a:t>
            </a:r>
            <a:r>
              <a:rPr lang="pt-BR" b="1" dirty="0">
                <a:sym typeface="Wingdings"/>
              </a:rPr>
              <a:t> gratuito, desde que não fique totalmente aberta e sujeita à ocupação por comércio ambulante</a:t>
            </a:r>
          </a:p>
        </p:txBody>
      </p:sp>
    </p:spTree>
    <p:extLst>
      <p:ext uri="{BB962C8B-B14F-4D97-AF65-F5344CB8AC3E}">
        <p14:creationId xmlns:p14="http://schemas.microsoft.com/office/powerpoint/2010/main" val="41633008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FB6F105-52FF-4652-994F-81C60CFF0A0E}"/>
              </a:ext>
            </a:extLst>
          </p:cNvPr>
          <p:cNvSpPr/>
          <p:nvPr/>
        </p:nvSpPr>
        <p:spPr>
          <a:xfrm>
            <a:off x="450376" y="6291618"/>
            <a:ext cx="10413242" cy="56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841D32B-D425-4CC5-A8A7-713E979639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0"/>
            <a:ext cx="4470665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E8CEFBB-77F7-4840-AD8F-0B2D0A2705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13072"/>
            <a:ext cx="429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21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690113A-338E-4D48-A3DA-41E23D0F0793}"/>
              </a:ext>
            </a:extLst>
          </p:cNvPr>
          <p:cNvSpPr/>
          <p:nvPr/>
        </p:nvSpPr>
        <p:spPr>
          <a:xfrm>
            <a:off x="450376" y="6291618"/>
            <a:ext cx="10413242" cy="56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38DDE-832B-4536-8145-8850339296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0"/>
            <a:ext cx="428733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45CB0-F298-4F3C-B28E-CE7A055123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0"/>
            <a:ext cx="4427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56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EF084-FB16-4B58-860D-DC46A3B1F29D}"/>
              </a:ext>
            </a:extLst>
          </p:cNvPr>
          <p:cNvSpPr txBox="1">
            <a:spLocks/>
          </p:cNvSpPr>
          <p:nvPr/>
        </p:nvSpPr>
        <p:spPr>
          <a:xfrm>
            <a:off x="258763" y="519112"/>
            <a:ext cx="10918825" cy="5103765"/>
          </a:xfrm>
          <a:prstGeom prst="rect">
            <a:avLst/>
          </a:prstGeom>
        </p:spPr>
        <p:txBody>
          <a:bodyPr wrap="none"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Expediente</a:t>
            </a:r>
          </a:p>
          <a:p>
            <a:pPr fontAlgn="auto">
              <a:spcAft>
                <a:spcPts val="0"/>
              </a:spcAft>
              <a:defRPr/>
            </a:pPr>
            <a:endParaRPr lang="pt-BR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Elaboração: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 Brasil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www.facebook.com/deliberabrasil/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deliberabr2017@gmail.com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+55 11 99471-5952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Créditos das imagens: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 Brasil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 Tide Setubal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fundacaotidesetubal.org.br/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Bairro Território Lapenna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www.facebook.com/planodebairroterritoriolapenna/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planodebairrojardimlapenna.wordpress.com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Sociedade Amigos do Jardim Lapenna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www.facebook.com/soclapenna/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CEPESP/FGV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https://cepesp.fgv.br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www.facebook.com/cepesp.fgv/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Unplash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https://unsplash.com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https://pixabay.com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www.google.com.br/maps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 Brasil Cidades Sustentáveis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http://wricidades.org/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São Paulo -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www.cetsp.com.br/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Paulo, junho de 2018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3C5ABA-BFA8-4190-BC7D-A0349385D8BA}"/>
              </a:ext>
            </a:extLst>
          </p:cNvPr>
          <p:cNvSpPr txBox="1">
            <a:spLocks/>
          </p:cNvSpPr>
          <p:nvPr/>
        </p:nvSpPr>
        <p:spPr>
          <a:xfrm>
            <a:off x="85725" y="88900"/>
            <a:ext cx="10955338" cy="976313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fazemos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ADF432-9D0E-4967-8F0F-3F8BDA61541A}"/>
              </a:ext>
            </a:extLst>
          </p:cNvPr>
          <p:cNvSpPr txBox="1">
            <a:spLocks/>
          </p:cNvSpPr>
          <p:nvPr/>
        </p:nvSpPr>
        <p:spPr>
          <a:xfrm>
            <a:off x="300038" y="819150"/>
            <a:ext cx="5459412" cy="5172075"/>
          </a:xfrm>
          <a:prstGeom prst="rect">
            <a:avLst/>
          </a:prstGeom>
        </p:spPr>
        <p:txBody>
          <a:bodyPr lIns="0" t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Queremos contribuir para o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fortalecimento e a intensificação da democracia brasileira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através de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iniciativas deliberativas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conhecidas como </a:t>
            </a: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Minipúblicos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254B168-314D-4D52-BE15-63AB978A4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7572">
            <a:off x="6562725" y="3984625"/>
            <a:ext cx="3617913" cy="2009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8D8F86B-7092-4820-A066-EEEE7959D5B3}"/>
              </a:ext>
            </a:extLst>
          </p:cNvPr>
          <p:cNvSpPr/>
          <p:nvPr/>
        </p:nvSpPr>
        <p:spPr>
          <a:xfrm>
            <a:off x="6958013" y="3167063"/>
            <a:ext cx="34226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na regulamentação dos moto táxis em Ilhéus </a:t>
            </a:r>
            <a:endParaRPr lang="pt-BR" sz="1600" dirty="0">
              <a:latin typeface="+mn-lt"/>
            </a:endParaRPr>
          </a:p>
        </p:txBody>
      </p:sp>
      <p:pic>
        <p:nvPicPr>
          <p:cNvPr id="6" name="Imagem 5" descr="Recorte de Tela">
            <a:extLst>
              <a:ext uri="{FF2B5EF4-FFF2-40B4-BE49-F238E27FC236}">
                <a16:creationId xmlns:a16="http://schemas.microsoft.com/office/drawing/2014/main" id="{6F3657BF-3007-4099-91E0-CF0163A92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4651">
            <a:off x="6057900" y="525463"/>
            <a:ext cx="4784725" cy="245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 Verd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4459</TotalTime>
  <Words>8596</Words>
  <Application>Microsoft Office PowerPoint</Application>
  <PresentationFormat>Widescreen</PresentationFormat>
  <Paragraphs>734</Paragraphs>
  <Slides>88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88</vt:i4>
      </vt:variant>
    </vt:vector>
  </HeadingPairs>
  <TitlesOfParts>
    <vt:vector size="98" baseType="lpstr">
      <vt:lpstr>Arial</vt:lpstr>
      <vt:lpstr>Avenir Book</vt:lpstr>
      <vt:lpstr>Calibri</vt:lpstr>
      <vt:lpstr>Calibri Light</vt:lpstr>
      <vt:lpstr>Freestyle Script</vt:lpstr>
      <vt:lpstr>Trebuchet MS</vt:lpstr>
      <vt:lpstr>Wingdings</vt:lpstr>
      <vt:lpstr>Wingdings 3</vt:lpstr>
      <vt:lpstr>Facetado</vt:lpstr>
      <vt:lpstr>Personalizar design</vt:lpstr>
      <vt:lpstr>Minipúblico Rafael Zimbardi  Plano de Bairro Território Lapenna Relatório Final | Junho 2018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Francisco Resende</dc:creator>
  <cp:lastModifiedBy>Fé Império</cp:lastModifiedBy>
  <cp:revision>365</cp:revision>
  <dcterms:created xsi:type="dcterms:W3CDTF">2018-06-09T13:33:54Z</dcterms:created>
  <dcterms:modified xsi:type="dcterms:W3CDTF">2020-08-17T17:47:44Z</dcterms:modified>
</cp:coreProperties>
</file>